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9" r:id="rId2"/>
  </p:sldMasterIdLst>
  <p:notesMasterIdLst>
    <p:notesMasterId r:id="rId73"/>
  </p:notesMasterIdLst>
  <p:sldIdLst>
    <p:sldId id="1806" r:id="rId3"/>
    <p:sldId id="290" r:id="rId4"/>
    <p:sldId id="280" r:id="rId5"/>
    <p:sldId id="294" r:id="rId6"/>
    <p:sldId id="263" r:id="rId7"/>
    <p:sldId id="1801" r:id="rId8"/>
    <p:sldId id="440" r:id="rId9"/>
    <p:sldId id="1824" r:id="rId10"/>
    <p:sldId id="273" r:id="rId11"/>
    <p:sldId id="264" r:id="rId12"/>
    <p:sldId id="441" r:id="rId13"/>
    <p:sldId id="442" r:id="rId14"/>
    <p:sldId id="262" r:id="rId15"/>
    <p:sldId id="443" r:id="rId16"/>
    <p:sldId id="444" r:id="rId17"/>
    <p:sldId id="445" r:id="rId18"/>
    <p:sldId id="446" r:id="rId19"/>
    <p:sldId id="447" r:id="rId20"/>
    <p:sldId id="448" r:id="rId21"/>
    <p:sldId id="449" r:id="rId22"/>
    <p:sldId id="450" r:id="rId23"/>
    <p:sldId id="295" r:id="rId24"/>
    <p:sldId id="266" r:id="rId25"/>
    <p:sldId id="1825" r:id="rId26"/>
    <p:sldId id="265" r:id="rId27"/>
    <p:sldId id="298" r:id="rId28"/>
    <p:sldId id="300" r:id="rId29"/>
    <p:sldId id="1807" r:id="rId30"/>
    <p:sldId id="306" r:id="rId31"/>
    <p:sldId id="307" r:id="rId32"/>
    <p:sldId id="308" r:id="rId33"/>
    <p:sldId id="309" r:id="rId34"/>
    <p:sldId id="324" r:id="rId35"/>
    <p:sldId id="322" r:id="rId36"/>
    <p:sldId id="310" r:id="rId37"/>
    <p:sldId id="311" r:id="rId38"/>
    <p:sldId id="323" r:id="rId39"/>
    <p:sldId id="331" r:id="rId40"/>
    <p:sldId id="1826" r:id="rId41"/>
    <p:sldId id="319" r:id="rId42"/>
    <p:sldId id="320" r:id="rId43"/>
    <p:sldId id="321" r:id="rId44"/>
    <p:sldId id="317" r:id="rId45"/>
    <p:sldId id="326" r:id="rId46"/>
    <p:sldId id="329" r:id="rId47"/>
    <p:sldId id="330" r:id="rId48"/>
    <p:sldId id="318" r:id="rId49"/>
    <p:sldId id="333" r:id="rId50"/>
    <p:sldId id="302" r:id="rId51"/>
    <p:sldId id="1808" r:id="rId52"/>
    <p:sldId id="1809" r:id="rId53"/>
    <p:sldId id="1811" r:id="rId54"/>
    <p:sldId id="1812" r:id="rId55"/>
    <p:sldId id="1831" r:id="rId56"/>
    <p:sldId id="1810" r:id="rId57"/>
    <p:sldId id="1833" r:id="rId58"/>
    <p:sldId id="1834" r:id="rId59"/>
    <p:sldId id="1832" r:id="rId60"/>
    <p:sldId id="1814" r:id="rId61"/>
    <p:sldId id="1820" r:id="rId62"/>
    <p:sldId id="1823" r:id="rId63"/>
    <p:sldId id="1828" r:id="rId64"/>
    <p:sldId id="1829" r:id="rId65"/>
    <p:sldId id="1821" r:id="rId66"/>
    <p:sldId id="1816" r:id="rId67"/>
    <p:sldId id="1819" r:id="rId68"/>
    <p:sldId id="1822" r:id="rId69"/>
    <p:sldId id="1818" r:id="rId70"/>
    <p:sldId id="1815" r:id="rId71"/>
    <p:sldId id="179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3390" autoAdjust="0"/>
  </p:normalViewPr>
  <p:slideViewPr>
    <p:cSldViewPr snapToGrid="0">
      <p:cViewPr varScale="1">
        <p:scale>
          <a:sx n="61" d="100"/>
          <a:sy n="61" d="100"/>
        </p:scale>
        <p:origin x="801"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A6901-6285-4D39-AB6F-BDF9A56BC59F}"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A727C5-22EF-4816-82A2-CAD5A71298A7}" type="slidenum">
              <a:rPr lang="en-US" smtClean="0"/>
              <a:t>‹#›</a:t>
            </a:fld>
            <a:endParaRPr lang="en-US"/>
          </a:p>
        </p:txBody>
      </p:sp>
    </p:spTree>
    <p:extLst>
      <p:ext uri="{BB962C8B-B14F-4D97-AF65-F5344CB8AC3E}">
        <p14:creationId xmlns:p14="http://schemas.microsoft.com/office/powerpoint/2010/main" val="289152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research/blog/exploring-the-fundamentals-of-multi-armed-bandit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28</a:t>
            </a:fld>
            <a:endParaRPr lang="en-US"/>
          </a:p>
        </p:txBody>
      </p:sp>
    </p:spTree>
    <p:extLst>
      <p:ext uri="{BB962C8B-B14F-4D97-AF65-F5344CB8AC3E}">
        <p14:creationId xmlns:p14="http://schemas.microsoft.com/office/powerpoint/2010/main" val="146063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plot:</a:t>
            </a:r>
            <a:r>
              <a:rPr lang="en-US" dirty="0"/>
              <a:t> TD learning approximate true value of the states (black line) after 100 steps.</a:t>
            </a:r>
          </a:p>
          <a:p>
            <a:endParaRPr lang="en-US" dirty="0"/>
          </a:p>
          <a:p>
            <a:r>
              <a:rPr lang="en-US" b="1" dirty="0"/>
              <a:t>Right plot: </a:t>
            </a:r>
          </a:p>
          <a:p>
            <a:r>
              <a:rPr lang="en-US" dirty="0"/>
              <a:t>RMSE – Root mean-squared error between the value function learned and the true value</a:t>
            </a:r>
          </a:p>
          <a:p>
            <a:r>
              <a:rPr lang="en-US" dirty="0"/>
              <a:t>function, averaged over the five states, then averaged over 100 runs.</a:t>
            </a:r>
          </a:p>
          <a:p>
            <a:r>
              <a:rPr lang="en-US" dirty="0"/>
              <a:t>Low step size in makes TD and MC error curves smoother, however it takes longer to drop. Both converge to the </a:t>
            </a:r>
            <a:r>
              <a:rPr lang="en-US" dirty="0" err="1"/>
              <a:t>trur</a:t>
            </a:r>
            <a:r>
              <a:rPr lang="en-US" dirty="0"/>
              <a:t> value, but MC is noisier (higher variance).</a:t>
            </a:r>
          </a:p>
          <a:p>
            <a:endParaRPr lang="en-US" dirty="0"/>
          </a:p>
          <a:p>
            <a:r>
              <a:rPr lang="en-US" dirty="0"/>
              <a:t>Larger step size makes TD approximate faster, but it stabilizes at a higher error level.</a:t>
            </a:r>
          </a:p>
        </p:txBody>
      </p:sp>
      <p:sp>
        <p:nvSpPr>
          <p:cNvPr id="4" name="Slide Number Placeholder 3"/>
          <p:cNvSpPr>
            <a:spLocks noGrp="1"/>
          </p:cNvSpPr>
          <p:nvPr>
            <p:ph type="sldNum" sz="quarter" idx="5"/>
          </p:nvPr>
        </p:nvSpPr>
        <p:spPr/>
        <p:txBody>
          <a:bodyPr/>
          <a:lstStyle/>
          <a:p>
            <a:fld id="{0950B68B-4352-40B1-9F57-DA12DBB3F638}" type="slidenum">
              <a:rPr lang="en-US" smtClean="0"/>
              <a:t>34</a:t>
            </a:fld>
            <a:endParaRPr lang="en-US"/>
          </a:p>
        </p:txBody>
      </p:sp>
    </p:spTree>
    <p:extLst>
      <p:ext uri="{BB962C8B-B14F-4D97-AF65-F5344CB8AC3E}">
        <p14:creationId xmlns:p14="http://schemas.microsoft.com/office/powerpoint/2010/main" val="2548585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37</a:t>
            </a:fld>
            <a:endParaRPr lang="en-US"/>
          </a:p>
        </p:txBody>
      </p:sp>
    </p:spTree>
    <p:extLst>
      <p:ext uri="{BB962C8B-B14F-4D97-AF65-F5344CB8AC3E}">
        <p14:creationId xmlns:p14="http://schemas.microsoft.com/office/powerpoint/2010/main" val="4267369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39</a:t>
            </a:fld>
            <a:endParaRPr lang="en-US"/>
          </a:p>
        </p:txBody>
      </p:sp>
    </p:spTree>
    <p:extLst>
      <p:ext uri="{BB962C8B-B14F-4D97-AF65-F5344CB8AC3E}">
        <p14:creationId xmlns:p14="http://schemas.microsoft.com/office/powerpoint/2010/main" val="251429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We will vary these two components.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40</a:t>
            </a:fld>
            <a:endParaRPr lang="en-US"/>
          </a:p>
        </p:txBody>
      </p:sp>
    </p:spTree>
    <p:extLst>
      <p:ext uri="{BB962C8B-B14F-4D97-AF65-F5344CB8AC3E}">
        <p14:creationId xmlns:p14="http://schemas.microsoft.com/office/powerpoint/2010/main" val="667525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A727C5-22EF-4816-82A2-CAD5A71298A7}" type="slidenum">
              <a:rPr lang="en-US" smtClean="0"/>
              <a:t>50</a:t>
            </a:fld>
            <a:endParaRPr lang="en-US"/>
          </a:p>
        </p:txBody>
      </p:sp>
    </p:spTree>
    <p:extLst>
      <p:ext uri="{BB962C8B-B14F-4D97-AF65-F5344CB8AC3E}">
        <p14:creationId xmlns:p14="http://schemas.microsoft.com/office/powerpoint/2010/main" val="3313585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A727C5-22EF-4816-82A2-CAD5A71298A7}" type="slidenum">
              <a:rPr lang="en-US" smtClean="0"/>
              <a:t>51</a:t>
            </a:fld>
            <a:endParaRPr lang="en-US"/>
          </a:p>
        </p:txBody>
      </p:sp>
    </p:spTree>
    <p:extLst>
      <p:ext uri="{BB962C8B-B14F-4D97-AF65-F5344CB8AC3E}">
        <p14:creationId xmlns:p14="http://schemas.microsoft.com/office/powerpoint/2010/main" val="340488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https://stats.stackexchange.com/questions/213464/on-the-importance-of-the-i-i-d-assumption-in-statistical-learning</a:t>
            </a:r>
          </a:p>
        </p:txBody>
      </p:sp>
      <p:sp>
        <p:nvSpPr>
          <p:cNvPr id="4" name="Slide Number Placeholder 3"/>
          <p:cNvSpPr>
            <a:spLocks noGrp="1"/>
          </p:cNvSpPr>
          <p:nvPr>
            <p:ph type="sldNum" sz="quarter" idx="5"/>
          </p:nvPr>
        </p:nvSpPr>
        <p:spPr/>
        <p:txBody>
          <a:bodyPr/>
          <a:lstStyle/>
          <a:p>
            <a:fld id="{CCA727C5-22EF-4816-82A2-CAD5A71298A7}" type="slidenum">
              <a:rPr lang="en-US" smtClean="0"/>
              <a:t>52</a:t>
            </a:fld>
            <a:endParaRPr lang="en-US"/>
          </a:p>
        </p:txBody>
      </p:sp>
    </p:spTree>
    <p:extLst>
      <p:ext uri="{BB962C8B-B14F-4D97-AF65-F5344CB8AC3E}">
        <p14:creationId xmlns:p14="http://schemas.microsoft.com/office/powerpoint/2010/main" val="780573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https://www.pair.toronto.edu/csc2621-w20/assets/slides/lec5_ddqn.pdf</a:t>
            </a:r>
          </a:p>
        </p:txBody>
      </p:sp>
      <p:sp>
        <p:nvSpPr>
          <p:cNvPr id="4" name="Slide Number Placeholder 3"/>
          <p:cNvSpPr>
            <a:spLocks noGrp="1"/>
          </p:cNvSpPr>
          <p:nvPr>
            <p:ph type="sldNum" sz="quarter" idx="5"/>
          </p:nvPr>
        </p:nvSpPr>
        <p:spPr/>
        <p:txBody>
          <a:bodyPr/>
          <a:lstStyle/>
          <a:p>
            <a:fld id="{CCA727C5-22EF-4816-82A2-CAD5A71298A7}" type="slidenum">
              <a:rPr lang="en-US" smtClean="0"/>
              <a:t>57</a:t>
            </a:fld>
            <a:endParaRPr lang="en-US"/>
          </a:p>
        </p:txBody>
      </p:sp>
    </p:spTree>
    <p:extLst>
      <p:ext uri="{BB962C8B-B14F-4D97-AF65-F5344CB8AC3E}">
        <p14:creationId xmlns:p14="http://schemas.microsoft.com/office/powerpoint/2010/main" val="3419538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727C5-22EF-4816-82A2-CAD5A71298A7}" type="slidenum">
              <a:rPr lang="en-US" smtClean="0"/>
              <a:t>63</a:t>
            </a:fld>
            <a:endParaRPr lang="en-US"/>
          </a:p>
        </p:txBody>
      </p:sp>
    </p:spTree>
    <p:extLst>
      <p:ext uri="{BB962C8B-B14F-4D97-AF65-F5344CB8AC3E}">
        <p14:creationId xmlns:p14="http://schemas.microsoft.com/office/powerpoint/2010/main" val="3953381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Let’s look deeper into the progress of these techniques, in particular reinforcement learning, where </a:t>
            </a:r>
            <a:r>
              <a:rPr lang="en-US" sz="1050" dirty="0"/>
              <a:t>an intelligent agent makes decisions on how to learn a model of a complex environment as means to control it. </a:t>
            </a:r>
            <a:r>
              <a:rPr lang="en-US" b="1" dirty="0"/>
              <a:t>Alpha Go-Zero</a:t>
            </a:r>
            <a:r>
              <a:rPr lang="en-US" dirty="0"/>
              <a:t> learned to win the famous game of Go without supervision.  Instead, it learned by playing against previous versions of itself. Besides that, as the blue and purple curves on the right show, the self-play approach achieved  higher performance than the previous version of the Alpha-Go. If you recall, the one that defeated the world-champion </a:t>
            </a:r>
            <a:r>
              <a:rPr lang="en-US" b="1" dirty="0"/>
              <a:t>Another recent</a:t>
            </a:r>
            <a:r>
              <a:rPr lang="en-US" dirty="0"/>
              <a:t> progress. This year Google announced that a reinforcement learning agent was able to design optimal circuit layouts for its TensorFlow chip. A feat that was still beyond the capacity of automated tools.</a:t>
            </a:r>
          </a:p>
        </p:txBody>
      </p:sp>
      <p:sp>
        <p:nvSpPr>
          <p:cNvPr id="4" name="Slide Number Placeholder 3"/>
          <p:cNvSpPr>
            <a:spLocks noGrp="1"/>
          </p:cNvSpPr>
          <p:nvPr>
            <p:ph type="sldNum" sz="quarter" idx="5"/>
          </p:nvPr>
        </p:nvSpPr>
        <p:spPr/>
        <p:txBody>
          <a:bodyPr/>
          <a:lstStyle/>
          <a:p>
            <a:fld id="{8AC98915-8EBF-4E28-8ED3-7B872CEDBB42}" type="slidenum">
              <a:rPr lang="en-US" smtClean="0"/>
              <a:t>2</a:t>
            </a:fld>
            <a:endParaRPr lang="en-US" dirty="0"/>
          </a:p>
        </p:txBody>
      </p:sp>
    </p:spTree>
    <p:extLst>
      <p:ext uri="{BB962C8B-B14F-4D97-AF65-F5344CB8AC3E}">
        <p14:creationId xmlns:p14="http://schemas.microsoft.com/office/powerpoint/2010/main" val="1940600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70</a:t>
            </a:fld>
            <a:endParaRPr lang="en-US"/>
          </a:p>
        </p:txBody>
      </p:sp>
    </p:spTree>
    <p:extLst>
      <p:ext uri="{BB962C8B-B14F-4D97-AF65-F5344CB8AC3E}">
        <p14:creationId xmlns:p14="http://schemas.microsoft.com/office/powerpoint/2010/main" val="161018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some context on the progress of multi-agent reinforcement learning. </a:t>
            </a:r>
            <a:r>
              <a:rPr lang="en-US" sz="1200" b="0" dirty="0" err="1"/>
              <a:t>AlphaStar</a:t>
            </a:r>
            <a:r>
              <a:rPr lang="en-US" sz="1200" dirty="0"/>
              <a:t> was rated at Grandmaster level for all three StarCraft races and above 99.8% of the officially ranked human players</a:t>
            </a:r>
            <a:r>
              <a:rPr lang="en-US" sz="1200" dirty="0">
                <a:solidFill>
                  <a:srgbClr val="000000"/>
                </a:solidFill>
                <a:latin typeface="+mj-lt"/>
                <a:ea typeface="Verdana" panose="020B0604030504040204" pitchFamily="34" charset="0"/>
              </a:rPr>
              <a:t>. </a:t>
            </a:r>
            <a:r>
              <a:rPr lang="en-US" dirty="0"/>
              <a:t>Three pools of agents, each initialized by supervised learning, were then subsequently trained with reinforcement learning. The magic here was that during training, these agents added copies of themselves and played against previous versions. In another recent progress, </a:t>
            </a:r>
            <a:r>
              <a:rPr lang="en-US" dirty="0" err="1"/>
              <a:t>OpenAI</a:t>
            </a:r>
            <a:r>
              <a:rPr lang="en-US" dirty="0"/>
              <a:t> Five became the first AI system to defeat world champions at a sports game. They also relied on self-play to achieve super-human performance on a challenging </a:t>
            </a:r>
            <a:r>
              <a:rPr lang="en-US"/>
              <a:t>multi-agent task with </a:t>
            </a:r>
            <a:r>
              <a:rPr lang="en-US" dirty="0"/>
              <a:t>long temporal dependencies.</a:t>
            </a:r>
          </a:p>
        </p:txBody>
      </p:sp>
      <p:sp>
        <p:nvSpPr>
          <p:cNvPr id="4" name="Slide Number Placeholder 3"/>
          <p:cNvSpPr>
            <a:spLocks noGrp="1"/>
          </p:cNvSpPr>
          <p:nvPr>
            <p:ph type="sldNum" sz="quarter" idx="5"/>
          </p:nvPr>
        </p:nvSpPr>
        <p:spPr/>
        <p:txBody>
          <a:bodyPr/>
          <a:lstStyle/>
          <a:p>
            <a:fld id="{8AC98915-8EBF-4E28-8ED3-7B872CEDBB42}" type="slidenum">
              <a:rPr lang="en-US" smtClean="0"/>
              <a:t>3</a:t>
            </a:fld>
            <a:endParaRPr lang="en-US"/>
          </a:p>
        </p:txBody>
      </p:sp>
    </p:spTree>
    <p:extLst>
      <p:ext uri="{BB962C8B-B14F-4D97-AF65-F5344CB8AC3E}">
        <p14:creationId xmlns:p14="http://schemas.microsoft.com/office/powerpoint/2010/main" val="2367660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pPr marL="0" indent="0">
              <a:spcBef>
                <a:spcPts val="0"/>
              </a:spcBef>
              <a:buNone/>
            </a:pPr>
            <a:r>
              <a:rPr lang="en-US" dirty="0"/>
              <a:t>-However, industry surveys report that from 55 to 72% of companies are not being able to deploy AI systems.</a:t>
            </a:r>
          </a:p>
          <a:p>
            <a:pPr marL="0" indent="0">
              <a:spcBef>
                <a:spcPts val="0"/>
              </a:spcBef>
              <a:buNone/>
            </a:pPr>
            <a:r>
              <a:rPr lang="en-US" dirty="0"/>
              <a:t>-Why? Because these systems cannot adapt to more complex and evolving realities, in other words, adversarial environments.</a:t>
            </a:r>
          </a:p>
          <a:p>
            <a:pPr marL="0" indent="0">
              <a:spcBef>
                <a:spcPts val="0"/>
              </a:spcBef>
              <a:buNone/>
            </a:pPr>
            <a:r>
              <a:rPr lang="en-US" dirty="0"/>
              <a:t>-The inability to adapt is a problem of lack of robustness in these AI Systems.</a:t>
            </a:r>
          </a:p>
          <a:p>
            <a:pPr marL="0" indent="0">
              <a:spcBef>
                <a:spcPts val="0"/>
              </a:spcBef>
              <a:buNone/>
            </a:pPr>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4</a:t>
            </a:fld>
            <a:endParaRPr lang="en-US"/>
          </a:p>
        </p:txBody>
      </p:sp>
    </p:spTree>
    <p:extLst>
      <p:ext uri="{BB962C8B-B14F-4D97-AF65-F5344CB8AC3E}">
        <p14:creationId xmlns:p14="http://schemas.microsoft.com/office/powerpoint/2010/main" val="3732078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pPr algn="l"/>
            <a:r>
              <a:rPr lang="en-US" dirty="0"/>
              <a:t>Before we search for solutions, let’s try to understand the nature of this problem. It has two dimensions:  how structured the laws are, for instance, well-constrained as in quadrants 1 and 2, which correspond to the physical laws as in traffic and the artificial laws as in games. The second dimension is the frequency of the events, like high frequency as in quadrants 2 and 3 or sparse as in 1 and 4. *Many solutions cover quadrants 1, 2, and 3. However, quadrant 4 is under-explored, because adversarial laws are much more challenging. That’s why in the last years, our group has been exploring exactly the quadrant 4.</a:t>
            </a:r>
          </a:p>
        </p:txBody>
      </p:sp>
      <p:sp>
        <p:nvSpPr>
          <p:cNvPr id="4" name="Slide Number Placeholder 3"/>
          <p:cNvSpPr>
            <a:spLocks noGrp="1"/>
          </p:cNvSpPr>
          <p:nvPr>
            <p:ph type="sldNum" sz="quarter" idx="5"/>
          </p:nvPr>
        </p:nvSpPr>
        <p:spPr/>
        <p:txBody>
          <a:bodyPr/>
          <a:lstStyle/>
          <a:p>
            <a:fld id="{8AC98915-8EBF-4E28-8ED3-7B872CEDBB42}" type="slidenum">
              <a:rPr lang="en-US" smtClean="0"/>
              <a:t>5</a:t>
            </a:fld>
            <a:endParaRPr lang="en-US"/>
          </a:p>
        </p:txBody>
      </p:sp>
    </p:spTree>
    <p:extLst>
      <p:ext uri="{BB962C8B-B14F-4D97-AF65-F5344CB8AC3E}">
        <p14:creationId xmlns:p14="http://schemas.microsoft.com/office/powerpoint/2010/main" val="4038469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6</a:t>
            </a:fld>
            <a:endParaRPr lang="en-US"/>
          </a:p>
        </p:txBody>
      </p:sp>
    </p:spTree>
    <p:extLst>
      <p:ext uri="{BB962C8B-B14F-4D97-AF65-F5344CB8AC3E}">
        <p14:creationId xmlns:p14="http://schemas.microsoft.com/office/powerpoint/2010/main" val="86066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hlinkClick r:id="rId3"/>
              </a:rPr>
              <a:t>https://www.microsoft.com/en-us/research/blog/exploring-the-fundamentals-of-multi-armed-bandits/</a:t>
            </a:r>
            <a:r>
              <a:rPr lang="en-US" dirty="0"/>
              <a:t> </a:t>
            </a:r>
          </a:p>
        </p:txBody>
      </p:sp>
      <p:sp>
        <p:nvSpPr>
          <p:cNvPr id="4" name="Slide Number Placeholder 3"/>
          <p:cNvSpPr>
            <a:spLocks noGrp="1"/>
          </p:cNvSpPr>
          <p:nvPr>
            <p:ph type="sldNum" sz="quarter" idx="5"/>
          </p:nvPr>
        </p:nvSpPr>
        <p:spPr/>
        <p:txBody>
          <a:bodyPr/>
          <a:lstStyle/>
          <a:p>
            <a:fld id="{63CC9EBA-D40F-4B2C-8629-D756AD22D0E0}" type="slidenum">
              <a:rPr lang="en-US" smtClean="0"/>
              <a:t>9</a:t>
            </a:fld>
            <a:endParaRPr lang="en-US"/>
          </a:p>
        </p:txBody>
      </p:sp>
    </p:spTree>
    <p:extLst>
      <p:ext uri="{BB962C8B-B14F-4D97-AF65-F5344CB8AC3E}">
        <p14:creationId xmlns:p14="http://schemas.microsoft.com/office/powerpoint/2010/main" val="1422077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11</a:t>
            </a:fld>
            <a:endParaRPr lang="en-US"/>
          </a:p>
        </p:txBody>
      </p:sp>
    </p:spTree>
    <p:extLst>
      <p:ext uri="{BB962C8B-B14F-4D97-AF65-F5344CB8AC3E}">
        <p14:creationId xmlns:p14="http://schemas.microsoft.com/office/powerpoint/2010/main" val="2353047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24</a:t>
            </a:fld>
            <a:endParaRPr lang="en-US"/>
          </a:p>
        </p:txBody>
      </p:sp>
    </p:spTree>
    <p:extLst>
      <p:ext uri="{BB962C8B-B14F-4D97-AF65-F5344CB8AC3E}">
        <p14:creationId xmlns:p14="http://schemas.microsoft.com/office/powerpoint/2010/main" val="2114967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500052421"/>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0C70A6D8-89B8-49B0-8903-7EF273AB9F75}" type="datetime1">
              <a:rPr lang="en-US" smtClean="0"/>
              <a:t>11/14/2022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274624451"/>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C70A6D8-89B8-49B0-8903-7EF273AB9F75}" type="datetime1">
              <a:rPr lang="en-US" smtClean="0"/>
              <a:t>11/14/2022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270066736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C70A6D8-89B8-49B0-8903-7EF273AB9F75}" type="datetime1">
              <a:rPr lang="en-US" smtClean="0"/>
              <a:t>11/14/2022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108474963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C70A6D8-89B8-49B0-8903-7EF273AB9F75}" type="datetime1">
              <a:rPr lang="en-US" smtClean="0"/>
              <a:t>11/14/2022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181427013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C70A6D8-89B8-49B0-8903-7EF273AB9F75}" type="datetime1">
              <a:rPr lang="en-US" smtClean="0"/>
              <a:t>11/14/2022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3902816986"/>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18315962"/>
      </p:ext>
    </p:extLst>
  </p:cSld>
  <p:clrMapOvr>
    <a:masterClrMapping/>
  </p:clrMapOvr>
  <p:transition spd="slow">
    <p:wipe dir="d"/>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0C70A6D8-89B8-49B0-8903-7EF273AB9F75}" type="datetime1">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198772623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0C70A6D8-89B8-49B0-8903-7EF273AB9F75}" type="datetime1">
              <a:rPr lang="en-US" smtClean="0"/>
              <a:t>11/14/2022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34277130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18322632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34682748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95654648"/>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14494417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85153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2762030086"/>
      </p:ext>
    </p:extLst>
  </p:cSld>
  <p:clrMapOvr>
    <a:masterClrMapping/>
  </p:clrMapOvr>
  <p:transition spd="slow">
    <p:wipe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33491885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9056D4C-34C4-4B6E-9840-2166E4C8C89A}" type="datetimeFigureOut">
              <a:rPr lang="en-US" smtClean="0"/>
              <a:t>11/14/2022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588950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D9056D4C-34C4-4B6E-9840-2166E4C8C89A}" type="datetimeFigureOut">
              <a:rPr lang="en-US" smtClean="0"/>
              <a:t>11/14/2022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5120442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D9056D4C-34C4-4B6E-9840-2166E4C8C89A}" type="datetimeFigureOut">
              <a:rPr lang="en-US" smtClean="0"/>
              <a:t>11/14/2022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6790476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9056D4C-34C4-4B6E-9840-2166E4C8C89A}" type="datetimeFigureOut">
              <a:rPr lang="en-US" smtClean="0"/>
              <a:t>11/14/2022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8462915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11/14/2022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148015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11/14/2022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5685207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56566235"/>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11/14/2022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42211593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Picture X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11/14/2022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1511345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627919521"/>
      </p:ext>
    </p:extLst>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D9056D4C-34C4-4B6E-9840-2166E4C8C89A}"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7865232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D9056D4C-34C4-4B6E-9840-2166E4C8C89A}" type="datetimeFigureOut">
              <a:rPr lang="en-US" smtClean="0"/>
              <a:t>11/14/2022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40203773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D830-3D77-4832-9334-6E0E764C9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182E0-898C-46D0-AC6C-51C72B673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C4E3D-982B-49CC-BB95-3BE5721A2743}"/>
              </a:ext>
            </a:extLst>
          </p:cNvPr>
          <p:cNvSpPr>
            <a:spLocks noGrp="1"/>
          </p:cNvSpPr>
          <p:nvPr>
            <p:ph type="dt" sz="half" idx="10"/>
          </p:nvPr>
        </p:nvSpPr>
        <p:spPr/>
        <p:txBody>
          <a:bodyPr/>
          <a:lstStyle/>
          <a:p>
            <a:fld id="{D9056D4C-34C4-4B6E-9840-2166E4C8C89A}" type="datetimeFigureOut">
              <a:rPr lang="en-US" smtClean="0"/>
              <a:t>11/14/2022</a:t>
            </a:fld>
            <a:endParaRPr lang="en-US"/>
          </a:p>
        </p:txBody>
      </p:sp>
      <p:sp>
        <p:nvSpPr>
          <p:cNvPr id="5" name="Footer Placeholder 4">
            <a:extLst>
              <a:ext uri="{FF2B5EF4-FFF2-40B4-BE49-F238E27FC236}">
                <a16:creationId xmlns:a16="http://schemas.microsoft.com/office/drawing/2014/main" id="{9B7A5607-59D8-458D-9343-83B445DC7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342DC-9D6C-432F-9C5B-62BDF72B7B15}"/>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4230240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990565850"/>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3904153461"/>
      </p:ext>
    </p:extLst>
  </p:cSld>
  <p:clrMapOvr>
    <a:masterClrMapping/>
  </p:clrMapOvr>
  <p:transition spd="slow">
    <p:wipe dir="u"/>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833235378"/>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0C70A6D8-89B8-49B0-8903-7EF273AB9F75}" type="datetime1">
              <a:rPr lang="en-US" smtClean="0"/>
              <a:t>11/14/2022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3581319280"/>
      </p:ext>
    </p:extLst>
  </p:cSld>
  <p:clrMapOvr>
    <a:masterClrMapping/>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0C70A6D8-89B8-49B0-8903-7EF273AB9F75}" type="datetime1">
              <a:rPr lang="en-US" smtClean="0"/>
              <a:t>11/14/2022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2109281657"/>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0C70A6D8-89B8-49B0-8903-7EF273AB9F75}" type="datetime1">
              <a:rPr lang="en-US" smtClean="0"/>
              <a:t>11/14/2022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47A777B1-4A66-48BF-8387-31033AC26DFC}" type="slidenum">
              <a:rPr lang="en-US" smtClean="0"/>
              <a:t>‹#›</a:t>
            </a:fld>
            <a:endParaRPr lang="en-US"/>
          </a:p>
        </p:txBody>
      </p:sp>
    </p:spTree>
    <p:extLst>
      <p:ext uri="{BB962C8B-B14F-4D97-AF65-F5344CB8AC3E}">
        <p14:creationId xmlns:p14="http://schemas.microsoft.com/office/powerpoint/2010/main" val="338107441"/>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0C70A6D8-89B8-49B0-8903-7EF273AB9F75}" type="datetime1">
              <a:rPr lang="en-US" smtClean="0"/>
              <a:t>11/14/2022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47A777B1-4A66-48BF-8387-31033AC26DFC}"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248202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D9056D4C-34C4-4B6E-9840-2166E4C8C89A}" type="datetimeFigureOut">
              <a:rPr lang="en-US" smtClean="0"/>
              <a:t>11/14/2022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1915DC07-6425-4740-9695-FB9F2ED48CC1}"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044838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image" Target="../media/image1111.png"/><Relationship Id="rId13" Type="http://schemas.openxmlformats.org/officeDocument/2006/relationships/image" Target="../media/image160.png"/><Relationship Id="rId3" Type="http://schemas.openxmlformats.org/officeDocument/2006/relationships/image" Target="../media/image610.png"/><Relationship Id="rId7" Type="http://schemas.openxmlformats.org/officeDocument/2006/relationships/image" Target="../media/image1011.png"/><Relationship Id="rId12" Type="http://schemas.openxmlformats.org/officeDocument/2006/relationships/image" Target="../media/image157.png"/><Relationship Id="rId2" Type="http://schemas.openxmlformats.org/officeDocument/2006/relationships/image" Target="../media/image510.png"/><Relationship Id="rId16" Type="http://schemas.openxmlformats.org/officeDocument/2006/relationships/image" Target="../media/image191.png"/><Relationship Id="rId1" Type="http://schemas.openxmlformats.org/officeDocument/2006/relationships/slideLayout" Target="../slideLayouts/slideLayout17.xml"/><Relationship Id="rId6" Type="http://schemas.openxmlformats.org/officeDocument/2006/relationships/image" Target="../media/image910.png"/><Relationship Id="rId11" Type="http://schemas.openxmlformats.org/officeDocument/2006/relationships/image" Target="../media/image1410.png"/><Relationship Id="rId5" Type="http://schemas.openxmlformats.org/officeDocument/2006/relationships/image" Target="../media/image811.png"/><Relationship Id="rId15" Type="http://schemas.openxmlformats.org/officeDocument/2006/relationships/image" Target="../media/image181.png"/><Relationship Id="rId10" Type="http://schemas.openxmlformats.org/officeDocument/2006/relationships/image" Target="../media/image1310.png"/><Relationship Id="rId4" Type="http://schemas.openxmlformats.org/officeDocument/2006/relationships/image" Target="../media/image710.png"/><Relationship Id="rId9" Type="http://schemas.openxmlformats.org/officeDocument/2006/relationships/image" Target="../media/image1211.png"/><Relationship Id="rId14" Type="http://schemas.openxmlformats.org/officeDocument/2006/relationships/image" Target="../media/image17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1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2.png"/><Relationship Id="rId1" Type="http://schemas.openxmlformats.org/officeDocument/2006/relationships/slideLayout" Target="../slideLayouts/slideLayout17.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png"/><Relationship Id="rId7" Type="http://schemas.openxmlformats.org/officeDocument/2006/relationships/image" Target="../media/image301.png"/><Relationship Id="rId2" Type="http://schemas.openxmlformats.org/officeDocument/2006/relationships/image" Target="../media/image251.png"/><Relationship Id="rId16" Type="http://schemas.openxmlformats.org/officeDocument/2006/relationships/image" Target="../media/image39.png"/><Relationship Id="rId29" Type="http://schemas.openxmlformats.org/officeDocument/2006/relationships/image" Target="../media/image52.png"/><Relationship Id="rId1" Type="http://schemas.openxmlformats.org/officeDocument/2006/relationships/slideLayout" Target="../slideLayouts/slideLayout17.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45" Type="http://schemas.openxmlformats.org/officeDocument/2006/relationships/image" Target="../media/image68.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8" Type="http://schemas.openxmlformats.org/officeDocument/2006/relationships/image" Target="../media/image31.png"/><Relationship Id="rId3" Type="http://schemas.openxmlformats.org/officeDocument/2006/relationships/image" Target="../media/image26.png"/><Relationship Id="rId12" Type="http://schemas.openxmlformats.org/officeDocument/2006/relationships/image" Target="../media/image35.png"/><Relationship Id="rId17" Type="http://schemas.openxmlformats.org/officeDocument/2006/relationships/image" Target="../media/image40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20" Type="http://schemas.openxmlformats.org/officeDocument/2006/relationships/image" Target="../media/image43.png"/><Relationship Id="rId41"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7" Type="http://schemas.openxmlformats.org/officeDocument/2006/relationships/image" Target="../media/image85.png"/><Relationship Id="rId2" Type="http://schemas.openxmlformats.org/officeDocument/2006/relationships/image" Target="../media/image73.png"/><Relationship Id="rId16" Type="http://schemas.openxmlformats.org/officeDocument/2006/relationships/image" Target="../media/image83.png"/><Relationship Id="rId1" Type="http://schemas.openxmlformats.org/officeDocument/2006/relationships/slideLayout" Target="../slideLayouts/slideLayout17.xml"/><Relationship Id="rId6" Type="http://schemas.openxmlformats.org/officeDocument/2006/relationships/image" Target="../media/image77.png"/><Relationship Id="rId5" Type="http://schemas.openxmlformats.org/officeDocument/2006/relationships/image" Target="../media/image76.png"/><Relationship Id="rId15"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290.png"/><Relationship Id="rId2" Type="http://schemas.openxmlformats.org/officeDocument/2006/relationships/image" Target="../media/image170.png"/><Relationship Id="rId16" Type="http://schemas.openxmlformats.org/officeDocument/2006/relationships/image" Target="../media/image320.png"/><Relationship Id="rId1" Type="http://schemas.openxmlformats.org/officeDocument/2006/relationships/slideLayout" Target="../slideLayouts/slideLayout17.xml"/><Relationship Id="rId6" Type="http://schemas.openxmlformats.org/officeDocument/2006/relationships/image" Target="../media/image210.png"/><Relationship Id="rId11" Type="http://schemas.openxmlformats.org/officeDocument/2006/relationships/image" Target="../media/image260.png"/><Relationship Id="rId5" Type="http://schemas.openxmlformats.org/officeDocument/2006/relationships/image" Target="../media/image200.png"/><Relationship Id="rId15" Type="http://schemas.openxmlformats.org/officeDocument/2006/relationships/image" Target="../media/image87.png"/><Relationship Id="rId10" Type="http://schemas.openxmlformats.org/officeDocument/2006/relationships/image" Target="../media/image250.png"/><Relationship Id="rId4" Type="http://schemas.openxmlformats.org/officeDocument/2006/relationships/image" Target="../media/image190.png"/><Relationship Id="rId9" Type="http://schemas.openxmlformats.org/officeDocument/2006/relationships/image" Target="../media/image240.png"/><Relationship Id="rId14" Type="http://schemas.openxmlformats.org/officeDocument/2006/relationships/image" Target="../media/image8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70.png"/><Relationship Id="rId7" Type="http://schemas.openxmlformats.org/officeDocument/2006/relationships/image" Target="../media/image91.png"/><Relationship Id="rId2" Type="http://schemas.openxmlformats.org/officeDocument/2006/relationships/image" Target="../media/image860.png"/><Relationship Id="rId1" Type="http://schemas.openxmlformats.org/officeDocument/2006/relationships/slideLayout" Target="../slideLayouts/slideLayout1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7.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8.png"/><Relationship Id="rId4" Type="http://schemas.openxmlformats.org/officeDocument/2006/relationships/image" Target="../media/image97.png"/><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00.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7.wmf"/><Relationship Id="rId2" Type="http://schemas.openxmlformats.org/officeDocument/2006/relationships/slideLayout" Target="../slideLayouts/slideLayout17.xml"/><Relationship Id="rId1" Type="http://schemas.openxmlformats.org/officeDocument/2006/relationships/tags" Target="../tags/tag2.x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8.wmf"/></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010.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10.png"/><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3.png"/><Relationship Id="rId1" Type="http://schemas.openxmlformats.org/officeDocument/2006/relationships/slideLayout" Target="../slideLayouts/slideLayout17.xml"/><Relationship Id="rId5" Type="http://schemas.openxmlformats.org/officeDocument/2006/relationships/image" Target="../media/image103.png"/><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05.png"/></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3.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07.png"/><Relationship Id="rId1" Type="http://schemas.openxmlformats.org/officeDocument/2006/relationships/slideLayout" Target="../slideLayouts/slideLayout17.xml"/><Relationship Id="rId5" Type="http://schemas.openxmlformats.org/officeDocument/2006/relationships/image" Target="../media/image110.png"/><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0.png"/><Relationship Id="rId1" Type="http://schemas.openxmlformats.org/officeDocument/2006/relationships/slideLayout" Target="../slideLayouts/slideLayout17.xml"/><Relationship Id="rId5" Type="http://schemas.openxmlformats.org/officeDocument/2006/relationships/image" Target="../media/image125.png"/><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29.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1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hyperlink" Target="https://www.youtube.com/watch?v=mjyrRG7RD84&amp;list=PLdAoL1zKcqTXFJniO3Tqqn6xMBBL07EDc&amp;index=5&amp;pbjreload=10" TargetMode="External"/><Relationship Id="rId13" Type="http://schemas.openxmlformats.org/officeDocument/2006/relationships/hyperlink" Target="https://www.cs.ox.ac.uk/people/nando.defreitas/machinelearning/" TargetMode="External"/><Relationship Id="rId3" Type="http://schemas.openxmlformats.org/officeDocument/2006/relationships/hyperlink" Target="https://www.youtube.com/watch?v=2pWv7GOvuf0" TargetMode="External"/><Relationship Id="rId7" Type="http://schemas.openxmlformats.org/officeDocument/2006/relationships/hyperlink" Target="https://www.youtube.com/watch?v=yOWBb0mqENw&amp;list=PLdAoL1zKcqTXFJniO3Tqqn6xMBBL07EDc&amp;index=2&amp;pbjreload=10" TargetMode="External"/><Relationship Id="rId12" Type="http://schemas.openxmlformats.org/officeDocument/2006/relationships/hyperlink" Target="https://www.youtube.com/watch?v=dV80NAlEins"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hyperlink" Target="https://www.davidsilver.uk/teaching/" TargetMode="External"/><Relationship Id="rId11" Type="http://schemas.openxmlformats.org/officeDocument/2006/relationships/hyperlink" Target="https://www.youtube.com/watch?v=kUiR0RLmGCo" TargetMode="External"/><Relationship Id="rId5" Type="http://schemas.openxmlformats.org/officeDocument/2006/relationships/hyperlink" Target="https://www.youtube.com/watch?v=Nd1-UUMVfz4&amp;list=PLqYmG7hTraZDM-OYHWgPebj2MfCFzFObQ&amp;index=3&amp;pbjreload=10" TargetMode="External"/><Relationship Id="rId10" Type="http://schemas.openxmlformats.org/officeDocument/2006/relationships/hyperlink" Target="https://www.youtube.com/watch?v=rETmf4NnlPM&amp;list=PL__ycckD1ec_yNMjDl-Lq4-1ZqHcXqgm7&amp;index=128&amp;pbjreload=10" TargetMode="External"/><Relationship Id="rId4" Type="http://schemas.openxmlformats.org/officeDocument/2006/relationships/hyperlink" Target="https://www.youtube.com/watch?v=lfHX2hHRMVQ&amp;list=PLqYmG7hTraZDM-OYHWgPebj2MfCFzFObQ&amp;index=2&amp;pbjreload=10" TargetMode="External"/><Relationship Id="rId9" Type="http://schemas.openxmlformats.org/officeDocument/2006/relationships/hyperlink" Target="https://cs.uwaterloo.ca/~ppoupart/teaching/cs885-spring20/schedule.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richsutton.com/" TargetMode="External"/><Relationship Id="rId7" Type="http://schemas.openxmlformats.org/officeDocument/2006/relationships/hyperlink" Target="https://www.deepmind.com/learning-resources/reinforcement-learning-lecture-series-2021"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hyperlink" Target="https://www.youtube.com/watch?v=nnxHlg-2WgA&amp;list=PLqYmG7hTraZBKeNJ-JE_eyJHZ7XgBoAyb&amp;index=4" TargetMode="External"/><Relationship Id="rId5" Type="http://schemas.openxmlformats.org/officeDocument/2006/relationships/hyperlink" Target="https://www.davidsilver.uk/wp-content/uploads/2020/03/MC-TD.pdf" TargetMode="External"/><Relationship Id="rId10" Type="http://schemas.openxmlformats.org/officeDocument/2006/relationships/image" Target="../media/image13.jpeg"/><Relationship Id="rId4" Type="http://schemas.openxmlformats.org/officeDocument/2006/relationships/hyperlink" Target="https://sites.ualberta.ca/~szepesva/rlbook.html" TargetMode="External"/><Relationship Id="rId9"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524000" y="1128044"/>
            <a:ext cx="9144000" cy="3581918"/>
          </a:xfrm>
        </p:spPr>
        <p:txBody>
          <a:bodyPr>
            <a:normAutofit/>
          </a:bodyPr>
          <a:lstStyle/>
          <a:p>
            <a:r>
              <a:rPr lang="en-US" altLang="x-none" sz="1800" dirty="0">
                <a:ea typeface="ＭＳ Ｐゴシック" charset="-128"/>
              </a:rPr>
              <a:t>Winter Term 22-23</a:t>
            </a:r>
            <a:br>
              <a:rPr lang="en-US" altLang="x-none" sz="1800" dirty="0">
                <a:ea typeface="ＭＳ Ｐゴシック" charset="-128"/>
              </a:rPr>
            </a:br>
            <a:r>
              <a:rPr lang="en-US" altLang="x-none" sz="3600" b="1" dirty="0">
                <a:ea typeface="ＭＳ Ｐゴシック" charset="-128"/>
              </a:rPr>
              <a:t> Probabilistic Models - Modeling, Learning and Analysis</a:t>
            </a:r>
            <a:br>
              <a:rPr lang="en-US" altLang="x-none" sz="3600" b="1" dirty="0">
                <a:ea typeface="ＭＳ Ｐゴシック" charset="-128"/>
              </a:rPr>
            </a:br>
            <a:br>
              <a:rPr lang="en-US" altLang="x-none" sz="4000" b="1" dirty="0">
                <a:ea typeface="ＭＳ Ｐゴシック" charset="-128"/>
              </a:rPr>
            </a:br>
            <a:r>
              <a:rPr lang="en-US" sz="3600" b="1" dirty="0"/>
              <a:t>Intro do Reinforcement Learning</a:t>
            </a:r>
            <a:endParaRPr lang="en-US" altLang="x-none" b="1" dirty="0">
              <a:ea typeface="ＭＳ Ｐゴシック" charset="-128"/>
            </a:endParaRP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
        <p:nvSpPr>
          <p:cNvPr id="5" name="Rectangle 3">
            <a:extLst>
              <a:ext uri="{FF2B5EF4-FFF2-40B4-BE49-F238E27FC236}">
                <a16:creationId xmlns:a16="http://schemas.microsoft.com/office/drawing/2014/main" id="{9B1D4CA7-C568-8234-05CD-1F62445A0482}"/>
              </a:ext>
            </a:extLst>
          </p:cNvPr>
          <p:cNvSpPr txBox="1">
            <a:spLocks noChangeArrowheads="1"/>
          </p:cNvSpPr>
          <p:nvPr/>
        </p:nvSpPr>
        <p:spPr bwMode="gray">
          <a:xfrm>
            <a:off x="3061880" y="5040529"/>
            <a:ext cx="7515022" cy="1124744"/>
          </a:xfrm>
          <a:prstGeom prst="rect">
            <a:avLst/>
          </a:prstGeom>
        </p:spPr>
        <p:txBody>
          <a:bodyPr vert="horz" lIns="0" tIns="0" rIns="0" bIns="0" rtlCol="0" anchor="t" anchorCtr="0">
            <a:normAutofit fontScale="25000" lnSpcReduction="20000"/>
          </a:bodyPr>
          <a:lstStyle>
            <a:lvl1pPr marL="0" indent="0" algn="ctr" defTabSz="1219170" rtl="0" eaLnBrk="1" latinLnBrk="0" hangingPunct="1">
              <a:lnSpc>
                <a:spcPts val="2667"/>
              </a:lnSpc>
              <a:spcBef>
                <a:spcPts val="400"/>
              </a:spcBef>
              <a:spcAft>
                <a:spcPts val="400"/>
              </a:spcAft>
              <a:buFont typeface="Arial" panose="020B0604020202020204" pitchFamily="34" charset="0"/>
              <a:buNone/>
              <a:defRPr sz="2400" kern="1200">
                <a:solidFill>
                  <a:schemeClr val="tx1"/>
                </a:solidFill>
                <a:latin typeface="+mn-lt"/>
                <a:ea typeface="+mn-ea"/>
                <a:cs typeface="+mn-cs"/>
              </a:defRPr>
            </a:lvl1pPr>
            <a:lvl2pPr marL="4572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2000" kern="1200">
                <a:solidFill>
                  <a:schemeClr val="tx1"/>
                </a:solidFill>
                <a:latin typeface="+mn-lt"/>
                <a:ea typeface="+mn-ea"/>
                <a:cs typeface="+mn-cs"/>
              </a:defRPr>
            </a:lvl2pPr>
            <a:lvl3pPr marL="9144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1800" kern="1200">
                <a:solidFill>
                  <a:schemeClr val="tx1"/>
                </a:solidFill>
                <a:latin typeface="+mn-lt"/>
                <a:ea typeface="+mn-ea"/>
                <a:cs typeface="+mn-cs"/>
              </a:defRPr>
            </a:lvl3pPr>
            <a:lvl4pPr marL="1371600" indent="0" algn="ctr" defTabSz="1219170" rtl="0" eaLnBrk="1" latinLnBrk="0" hangingPunct="1">
              <a:lnSpc>
                <a:spcPts val="2667"/>
              </a:lnSpc>
              <a:spcBef>
                <a:spcPts val="400"/>
              </a:spcBef>
              <a:spcAft>
                <a:spcPts val="400"/>
              </a:spcAft>
              <a:buClr>
                <a:schemeClr val="accent1"/>
              </a:buClr>
              <a:buSzPct val="100000"/>
              <a:buFont typeface="Arial" panose="020B0604020202020204" pitchFamily="34" charset="0"/>
              <a:buNone/>
              <a:defRPr sz="1600" kern="1200">
                <a:solidFill>
                  <a:schemeClr val="tx1"/>
                </a:solidFill>
                <a:latin typeface="+mn-lt"/>
                <a:ea typeface="+mn-ea"/>
                <a:cs typeface="+mn-cs"/>
              </a:defRPr>
            </a:lvl4pPr>
            <a:lvl5pPr marL="1828800" indent="0" algn="ctr" defTabSz="1219170" rtl="0" eaLnBrk="1" latinLnBrk="0" hangingPunct="1">
              <a:lnSpc>
                <a:spcPts val="2667"/>
              </a:lnSpc>
              <a:spcBef>
                <a:spcPts val="400"/>
              </a:spcBef>
              <a:spcAft>
                <a:spcPts val="400"/>
              </a:spcAft>
              <a:buClr>
                <a:schemeClr val="accent1"/>
              </a:buClr>
              <a:buSzPct val="100000"/>
              <a:buFont typeface="+mj-lt"/>
              <a:buNone/>
              <a:defRPr sz="1600" kern="1200">
                <a:solidFill>
                  <a:schemeClr val="tx1"/>
                </a:solidFill>
                <a:latin typeface="+mn-lt"/>
                <a:ea typeface="+mn-ea"/>
                <a:cs typeface="+mn-cs"/>
              </a:defRPr>
            </a:lvl5pPr>
            <a:lvl6pPr marL="2286000" indent="0" algn="ctr" defTabSz="1219170" rtl="0" eaLnBrk="1" latinLnBrk="0" hangingPunct="1">
              <a:lnSpc>
                <a:spcPts val="2667"/>
              </a:lnSpc>
              <a:spcBef>
                <a:spcPts val="400"/>
              </a:spcBef>
              <a:spcAft>
                <a:spcPts val="400"/>
              </a:spcAft>
              <a:buClr>
                <a:schemeClr val="accent1"/>
              </a:buClr>
              <a:buSzPct val="100000"/>
              <a:buFont typeface="+mj-lt"/>
              <a:buNone/>
              <a:defRPr sz="1600" kern="1200">
                <a:solidFill>
                  <a:schemeClr val="tx1"/>
                </a:solidFill>
                <a:latin typeface="+mn-lt"/>
                <a:ea typeface="+mn-ea"/>
                <a:cs typeface="+mn-cs"/>
              </a:defRPr>
            </a:lvl6pPr>
            <a:lvl7pPr marL="2743200" indent="0" algn="ctr"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3200400" indent="0" algn="ctr" defTabSz="1219170" rtl="0" eaLnBrk="1" latinLnBrk="0" hangingPunct="1">
              <a:lnSpc>
                <a:spcPts val="2800"/>
              </a:lnSpc>
              <a:spcBef>
                <a:spcPts val="533"/>
              </a:spcBef>
              <a:spcAft>
                <a:spcPts val="533"/>
              </a:spcAft>
              <a:buFont typeface="Arial" panose="020B0604020202020204" pitchFamily="34" charset="0"/>
              <a:buNone/>
              <a:defRPr sz="1600" b="0" kern="1200" cap="all" baseline="0">
                <a:solidFill>
                  <a:schemeClr val="accent1"/>
                </a:solidFill>
                <a:latin typeface="+mn-lt"/>
                <a:ea typeface="+mn-ea"/>
                <a:cs typeface="+mn-cs"/>
              </a:defRPr>
            </a:lvl8pPr>
            <a:lvl9pPr marL="3657600" indent="0" algn="ctr" defTabSz="1219170" rtl="0" eaLnBrk="1" latinLnBrk="0" hangingPunct="1">
              <a:lnSpc>
                <a:spcPts val="2800"/>
              </a:lnSpc>
              <a:spcBef>
                <a:spcPts val="533"/>
              </a:spcBef>
              <a:spcAft>
                <a:spcPts val="533"/>
              </a:spcAft>
              <a:buFont typeface="Arial" panose="020B0604020202020204" pitchFamily="34" charset="0"/>
              <a:buNone/>
              <a:defRPr sz="1600" b="0" kern="1200" cap="all" baseline="0">
                <a:solidFill>
                  <a:schemeClr val="accent1"/>
                </a:solidFill>
                <a:latin typeface="+mn-lt"/>
                <a:ea typeface="+mn-ea"/>
                <a:cs typeface="+mn-cs"/>
              </a:defRPr>
            </a:lvl9pPr>
          </a:lstStyle>
          <a:p>
            <a:r>
              <a:rPr lang="en-US" altLang="x-none" sz="6400" dirty="0">
                <a:ea typeface="ＭＳ Ｐゴシック" charset="-128"/>
              </a:rPr>
              <a:t>Prof. Dr. Holger Giese (</a:t>
            </a:r>
            <a:r>
              <a:rPr lang="en-US" altLang="x-none" sz="6400" dirty="0">
                <a:ea typeface="ＭＳ Ｐゴシック" charset="-128"/>
                <a:hlinkClick r:id="rId3"/>
              </a:rPr>
              <a:t>holger.giese@hpi.uni-potsdam.de)</a:t>
            </a:r>
            <a:r>
              <a:rPr lang="en-US" altLang="x-none" sz="6400" dirty="0">
                <a:ea typeface="ＭＳ Ｐゴシック" charset="-128"/>
              </a:rPr>
              <a:t> </a:t>
            </a:r>
          </a:p>
          <a:p>
            <a:r>
              <a:rPr lang="en-US" altLang="x-none" sz="6400" dirty="0">
                <a:ea typeface="ＭＳ Ｐゴシック" charset="-128"/>
              </a:rPr>
              <a:t>Christian Medeiros Adriano (</a:t>
            </a:r>
            <a:r>
              <a:rPr lang="en-US" altLang="x-none" sz="6400" dirty="0">
                <a:ea typeface="ＭＳ Ｐゴシック" charset="-128"/>
                <a:hlinkClick r:id="rId4"/>
              </a:rPr>
              <a:t>christian.adriano@hpi.de</a:t>
            </a:r>
            <a:r>
              <a:rPr lang="en-US" altLang="x-none" sz="6400" dirty="0">
                <a:ea typeface="ＭＳ Ｐゴシック" charset="-128"/>
              </a:rPr>
              <a:t>) - </a:t>
            </a:r>
            <a:r>
              <a:rPr lang="en-US" altLang="x-none" sz="6400" b="1" dirty="0">
                <a:ea typeface="ＭＳ Ｐゴシック" charset="-128"/>
              </a:rPr>
              <a:t>“Chris”</a:t>
            </a:r>
            <a:endParaRPr lang="en-US" altLang="x-none" sz="6400" dirty="0">
              <a:ea typeface="ＭＳ Ｐゴシック"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3258-8700-44F9-8415-26D72AB4CD1E}"/>
              </a:ext>
            </a:extLst>
          </p:cNvPr>
          <p:cNvSpPr>
            <a:spLocks noGrp="1"/>
          </p:cNvSpPr>
          <p:nvPr>
            <p:ph type="title"/>
          </p:nvPr>
        </p:nvSpPr>
        <p:spPr/>
        <p:txBody>
          <a:bodyPr/>
          <a:lstStyle/>
          <a:p>
            <a:r>
              <a:rPr lang="en-US" dirty="0"/>
              <a:t>Basic concepts - Structure</a:t>
            </a:r>
          </a:p>
        </p:txBody>
      </p:sp>
      <p:sp>
        <p:nvSpPr>
          <p:cNvPr id="3" name="Content Placeholder 2">
            <a:extLst>
              <a:ext uri="{FF2B5EF4-FFF2-40B4-BE49-F238E27FC236}">
                <a16:creationId xmlns:a16="http://schemas.microsoft.com/office/drawing/2014/main" id="{2453BF2A-7E5D-4A6D-AF0D-DBBD731228B9}"/>
              </a:ext>
            </a:extLst>
          </p:cNvPr>
          <p:cNvSpPr>
            <a:spLocks noGrp="1"/>
          </p:cNvSpPr>
          <p:nvPr>
            <p:ph idx="1"/>
          </p:nvPr>
        </p:nvSpPr>
        <p:spPr>
          <a:xfrm>
            <a:off x="478369" y="1213308"/>
            <a:ext cx="11473384" cy="5111292"/>
          </a:xfrm>
        </p:spPr>
        <p:txBody>
          <a:bodyPr>
            <a:normAutofit/>
          </a:bodyPr>
          <a:lstStyle/>
          <a:p>
            <a:r>
              <a:rPr lang="en-US" u="sng" dirty="0"/>
              <a:t>Agent:</a:t>
            </a:r>
            <a:r>
              <a:rPr lang="en-US" dirty="0"/>
              <a:t> external to the environment, take actions and has access to external states</a:t>
            </a:r>
            <a:endParaRPr lang="en-US" u="sng" dirty="0"/>
          </a:p>
          <a:p>
            <a:r>
              <a:rPr lang="en-US" u="sng" dirty="0"/>
              <a:t>Environment:</a:t>
            </a:r>
            <a:r>
              <a:rPr lang="en-US" dirty="0"/>
              <a:t> constrains the agent, has hidden and visible states</a:t>
            </a:r>
            <a:endParaRPr lang="en-US" u="sng" dirty="0"/>
          </a:p>
          <a:p>
            <a:r>
              <a:rPr lang="en-US" u="sng" dirty="0"/>
              <a:t>State</a:t>
            </a:r>
            <a:r>
              <a:rPr lang="en-US" dirty="0"/>
              <a:t>: visible information about the environment after an action was taken</a:t>
            </a:r>
          </a:p>
          <a:p>
            <a:r>
              <a:rPr lang="en-US" u="sng" dirty="0"/>
              <a:t>Reward</a:t>
            </a:r>
            <a:r>
              <a:rPr lang="en-US" dirty="0"/>
              <a:t>: value obtained after taking an action or being at a state</a:t>
            </a:r>
          </a:p>
          <a:p>
            <a:r>
              <a:rPr lang="en-US" u="sng" dirty="0"/>
              <a:t>Action</a:t>
            </a:r>
            <a:r>
              <a:rPr lang="en-US" dirty="0"/>
              <a:t>: taken by an agent, might cause a change in state</a:t>
            </a:r>
          </a:p>
          <a:p>
            <a:r>
              <a:rPr lang="en-US" u="sng" dirty="0"/>
              <a:t>Goal</a:t>
            </a:r>
            <a:r>
              <a:rPr lang="en-US" dirty="0"/>
              <a:t>: Maximize rewards by using an optimal policy</a:t>
            </a:r>
          </a:p>
          <a:p>
            <a:r>
              <a:rPr lang="en-US" u="sng" dirty="0"/>
              <a:t>Policy</a:t>
            </a:r>
            <a:r>
              <a:rPr lang="en-US" dirty="0"/>
              <a:t>: set of state action pairs </a:t>
            </a:r>
          </a:p>
          <a:p>
            <a:r>
              <a:rPr lang="en-US" u="sng" dirty="0"/>
              <a:t>Markov property</a:t>
            </a:r>
            <a:r>
              <a:rPr lang="en-US" dirty="0"/>
              <a:t>: we only need to know the current state to predict the next state</a:t>
            </a:r>
          </a:p>
          <a:p>
            <a:pPr marL="0" indent="0">
              <a:buNone/>
            </a:pPr>
            <a:endParaRPr lang="en-US" dirty="0"/>
          </a:p>
        </p:txBody>
      </p:sp>
      <p:sp>
        <p:nvSpPr>
          <p:cNvPr id="4" name="Slide Number Placeholder 3">
            <a:extLst>
              <a:ext uri="{FF2B5EF4-FFF2-40B4-BE49-F238E27FC236}">
                <a16:creationId xmlns:a16="http://schemas.microsoft.com/office/drawing/2014/main" id="{445A4911-2BAB-2AB4-DAA4-F8AD3AE71727}"/>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10</a:t>
            </a:fld>
            <a:endParaRPr lang="en-US"/>
          </a:p>
        </p:txBody>
      </p:sp>
    </p:spTree>
    <p:extLst>
      <p:ext uri="{BB962C8B-B14F-4D97-AF65-F5344CB8AC3E}">
        <p14:creationId xmlns:p14="http://schemas.microsoft.com/office/powerpoint/2010/main" val="1602352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223F-BDAE-4996-9F1B-80F402D953A0}"/>
              </a:ext>
            </a:extLst>
          </p:cNvPr>
          <p:cNvSpPr>
            <a:spLocks noGrp="1"/>
          </p:cNvSpPr>
          <p:nvPr>
            <p:ph type="title"/>
          </p:nvPr>
        </p:nvSpPr>
        <p:spPr/>
        <p:txBody>
          <a:bodyPr/>
          <a:lstStyle/>
          <a:p>
            <a:r>
              <a:rPr lang="pt-BR" dirty="0"/>
              <a:t>Agent and Environment Interaction</a:t>
            </a:r>
            <a:endParaRPr lang="en-US" dirty="0"/>
          </a:p>
        </p:txBody>
      </p:sp>
      <p:sp>
        <p:nvSpPr>
          <p:cNvPr id="4" name="Rectangle 3">
            <a:extLst>
              <a:ext uri="{FF2B5EF4-FFF2-40B4-BE49-F238E27FC236}">
                <a16:creationId xmlns:a16="http://schemas.microsoft.com/office/drawing/2014/main" id="{6299377B-46B6-4331-9DBA-26DF383D806B}"/>
              </a:ext>
            </a:extLst>
          </p:cNvPr>
          <p:cNvSpPr/>
          <p:nvPr/>
        </p:nvSpPr>
        <p:spPr>
          <a:xfrm>
            <a:off x="631231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Environment</a:t>
            </a:r>
            <a:endParaRPr lang="en-US" dirty="0"/>
          </a:p>
        </p:txBody>
      </p:sp>
      <p:sp>
        <p:nvSpPr>
          <p:cNvPr id="5" name="Rectangle 4">
            <a:extLst>
              <a:ext uri="{FF2B5EF4-FFF2-40B4-BE49-F238E27FC236}">
                <a16:creationId xmlns:a16="http://schemas.microsoft.com/office/drawing/2014/main" id="{D51D5342-A891-46F2-A567-7279DF783789}"/>
              </a:ext>
            </a:extLst>
          </p:cNvPr>
          <p:cNvSpPr/>
          <p:nvPr/>
        </p:nvSpPr>
        <p:spPr>
          <a:xfrm>
            <a:off x="194433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Agent</a:t>
            </a:r>
            <a:endParaRPr lang="en-US" dirty="0"/>
          </a:p>
        </p:txBody>
      </p:sp>
      <p:cxnSp>
        <p:nvCxnSpPr>
          <p:cNvPr id="7" name="Connector: Elbow 6">
            <a:extLst>
              <a:ext uri="{FF2B5EF4-FFF2-40B4-BE49-F238E27FC236}">
                <a16:creationId xmlns:a16="http://schemas.microsoft.com/office/drawing/2014/main" id="{120FB552-6DBF-472C-83C7-C9D78A4D4261}"/>
              </a:ext>
            </a:extLst>
          </p:cNvPr>
          <p:cNvCxnSpPr>
            <a:cxnSpLocks/>
          </p:cNvCxnSpPr>
          <p:nvPr/>
        </p:nvCxnSpPr>
        <p:spPr>
          <a:xfrm rot="5400000">
            <a:off x="5687603" y="1039368"/>
            <a:ext cx="3175" cy="4608666"/>
          </a:xfrm>
          <a:prstGeom prst="bentConnector3">
            <a:avLst>
              <a:gd name="adj1" fmla="val 36564504"/>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63F60F1-4FE2-499B-B59A-9234F878EF80}"/>
              </a:ext>
            </a:extLst>
          </p:cNvPr>
          <p:cNvCxnSpPr>
            <a:cxnSpLocks/>
            <a:stCxn id="5" idx="0"/>
            <a:endCxn id="4" idx="0"/>
          </p:cNvCxnSpPr>
          <p:nvPr/>
        </p:nvCxnSpPr>
        <p:spPr>
          <a:xfrm rot="5400000" flipH="1" flipV="1">
            <a:off x="5632656" y="163631"/>
            <a:ext cx="12700" cy="4367980"/>
          </a:xfrm>
          <a:prstGeom prst="bentConnector3">
            <a:avLst>
              <a:gd name="adj1" fmla="val 1800000"/>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2220DA-3DDB-4F9D-8365-5ED451C25668}"/>
              </a:ext>
            </a:extLst>
          </p:cNvPr>
          <p:cNvSpPr txBox="1"/>
          <p:nvPr/>
        </p:nvSpPr>
        <p:spPr>
          <a:xfrm>
            <a:off x="5354319" y="1796579"/>
            <a:ext cx="788999" cy="369332"/>
          </a:xfrm>
          <a:prstGeom prst="rect">
            <a:avLst/>
          </a:prstGeom>
          <a:noFill/>
        </p:spPr>
        <p:txBody>
          <a:bodyPr wrap="none" rtlCol="0">
            <a:spAutoFit/>
          </a:bodyPr>
          <a:lstStyle/>
          <a:p>
            <a:r>
              <a:rPr lang="pt-BR" dirty="0"/>
              <a:t>Action</a:t>
            </a:r>
            <a:endParaRPr lang="en-US" dirty="0"/>
          </a:p>
        </p:txBody>
      </p:sp>
      <p:sp>
        <p:nvSpPr>
          <p:cNvPr id="18" name="TextBox 17">
            <a:extLst>
              <a:ext uri="{FF2B5EF4-FFF2-40B4-BE49-F238E27FC236}">
                <a16:creationId xmlns:a16="http://schemas.microsoft.com/office/drawing/2014/main" id="{7AA04F99-D790-4400-AC20-6448DBF84D81}"/>
              </a:ext>
            </a:extLst>
          </p:cNvPr>
          <p:cNvSpPr txBox="1"/>
          <p:nvPr/>
        </p:nvSpPr>
        <p:spPr>
          <a:xfrm>
            <a:off x="5365893" y="3437004"/>
            <a:ext cx="1064256" cy="369332"/>
          </a:xfrm>
          <a:prstGeom prst="rect">
            <a:avLst/>
          </a:prstGeom>
          <a:noFill/>
        </p:spPr>
        <p:txBody>
          <a:bodyPr wrap="square" rtlCol="0">
            <a:spAutoFit/>
          </a:bodyPr>
          <a:lstStyle/>
          <a:p>
            <a:r>
              <a:rPr lang="pt-BR" dirty="0"/>
              <a:t>State</a:t>
            </a:r>
            <a:endParaRPr lang="en-US" dirty="0"/>
          </a:p>
        </p:txBody>
      </p:sp>
      <p:sp>
        <p:nvSpPr>
          <p:cNvPr id="19" name="Rectangle 18">
            <a:extLst>
              <a:ext uri="{FF2B5EF4-FFF2-40B4-BE49-F238E27FC236}">
                <a16:creationId xmlns:a16="http://schemas.microsoft.com/office/drawing/2014/main" id="{58FCE132-E5E3-47D0-912A-8285D8BD854C}"/>
              </a:ext>
            </a:extLst>
          </p:cNvPr>
          <p:cNvSpPr/>
          <p:nvPr/>
        </p:nvSpPr>
        <p:spPr>
          <a:xfrm>
            <a:off x="3141614"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921DE9-A92A-48E6-B851-89B60DA62EB1}"/>
              </a:ext>
            </a:extLst>
          </p:cNvPr>
          <p:cNvSpPr/>
          <p:nvPr/>
        </p:nvSpPr>
        <p:spPr>
          <a:xfrm>
            <a:off x="3495369"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FEA85B8D-B759-4450-84E9-08D343E0E81F}"/>
              </a:ext>
            </a:extLst>
          </p:cNvPr>
          <p:cNvCxnSpPr>
            <a:cxnSpLocks/>
            <a:stCxn id="25" idx="2"/>
            <a:endCxn id="20" idx="2"/>
          </p:cNvCxnSpPr>
          <p:nvPr/>
        </p:nvCxnSpPr>
        <p:spPr>
          <a:xfrm rot="5400000">
            <a:off x="5654421" y="1359939"/>
            <a:ext cx="3175" cy="3967522"/>
          </a:xfrm>
          <a:prstGeom prst="bentConnector3">
            <a:avLst>
              <a:gd name="adj1" fmla="val 14035496"/>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9A2B902-BBB0-4EF7-82B8-E48F1EFFBAD0}"/>
              </a:ext>
            </a:extLst>
          </p:cNvPr>
          <p:cNvSpPr/>
          <p:nvPr/>
        </p:nvSpPr>
        <p:spPr>
          <a:xfrm>
            <a:off x="7462891"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ACB934-5812-40EF-BA54-2525EDD180D9}"/>
              </a:ext>
            </a:extLst>
          </p:cNvPr>
          <p:cNvSpPr/>
          <p:nvPr/>
        </p:nvSpPr>
        <p:spPr>
          <a:xfrm>
            <a:off x="7816646"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07ED96-E835-40A6-8579-13E7F82BB1F0}"/>
              </a:ext>
            </a:extLst>
          </p:cNvPr>
          <p:cNvSpPr txBox="1"/>
          <p:nvPr/>
        </p:nvSpPr>
        <p:spPr>
          <a:xfrm>
            <a:off x="5251407" y="4129867"/>
            <a:ext cx="891911" cy="369332"/>
          </a:xfrm>
          <a:prstGeom prst="rect">
            <a:avLst/>
          </a:prstGeom>
          <a:noFill/>
        </p:spPr>
        <p:txBody>
          <a:bodyPr wrap="none" rtlCol="0">
            <a:spAutoFit/>
          </a:bodyPr>
          <a:lstStyle/>
          <a:p>
            <a:r>
              <a:rPr lang="pt-BR" dirty="0"/>
              <a:t>Reward</a:t>
            </a:r>
            <a:endParaRPr lang="en-US" dirty="0"/>
          </a:p>
        </p:txBody>
      </p:sp>
      <p:sp>
        <p:nvSpPr>
          <p:cNvPr id="33" name="Rectangle 32">
            <a:extLst>
              <a:ext uri="{FF2B5EF4-FFF2-40B4-BE49-F238E27FC236}">
                <a16:creationId xmlns:a16="http://schemas.microsoft.com/office/drawing/2014/main" id="{3BA2B561-1B96-44B3-A262-604D12A23455}"/>
              </a:ext>
            </a:extLst>
          </p:cNvPr>
          <p:cNvSpPr/>
          <p:nvPr/>
        </p:nvSpPr>
        <p:spPr>
          <a:xfrm>
            <a:off x="327813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9DD813-E73A-47F0-8A92-4037CC0C27F2}"/>
              </a:ext>
            </a:extLst>
          </p:cNvPr>
          <p:cNvSpPr/>
          <p:nvPr/>
        </p:nvSpPr>
        <p:spPr>
          <a:xfrm>
            <a:off x="764611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AD2D70-71F0-468D-957D-1558BB70E4A5}"/>
              </a:ext>
            </a:extLst>
          </p:cNvPr>
          <p:cNvSpPr txBox="1"/>
          <p:nvPr/>
        </p:nvSpPr>
        <p:spPr>
          <a:xfrm>
            <a:off x="477519" y="4742848"/>
            <a:ext cx="4608667" cy="369332"/>
          </a:xfrm>
          <a:prstGeom prst="rect">
            <a:avLst/>
          </a:prstGeom>
          <a:noFill/>
        </p:spPr>
        <p:txBody>
          <a:bodyPr wrap="square" rtlCol="0">
            <a:spAutoFit/>
          </a:bodyPr>
          <a:lstStyle/>
          <a:p>
            <a:r>
              <a:rPr lang="pt-BR" u="sng" dirty="0"/>
              <a:t>Agent’s Goal</a:t>
            </a:r>
            <a:r>
              <a:rPr lang="pt-BR" dirty="0"/>
              <a:t>: Maximize its reward</a:t>
            </a:r>
          </a:p>
        </p:txBody>
      </p:sp>
      <p:sp>
        <p:nvSpPr>
          <p:cNvPr id="3" name="Rectangle 2">
            <a:extLst>
              <a:ext uri="{FF2B5EF4-FFF2-40B4-BE49-F238E27FC236}">
                <a16:creationId xmlns:a16="http://schemas.microsoft.com/office/drawing/2014/main" id="{53B0BA95-AA97-497D-98AE-917A83BCC873}"/>
              </a:ext>
            </a:extLst>
          </p:cNvPr>
          <p:cNvSpPr/>
          <p:nvPr/>
        </p:nvSpPr>
        <p:spPr>
          <a:xfrm>
            <a:off x="324928" y="5329476"/>
            <a:ext cx="11674549" cy="369332"/>
          </a:xfrm>
          <a:prstGeom prst="rect">
            <a:avLst/>
          </a:prstGeom>
        </p:spPr>
        <p:txBody>
          <a:bodyPr wrap="square">
            <a:spAutoFit/>
          </a:bodyPr>
          <a:lstStyle/>
          <a:p>
            <a:r>
              <a:rPr lang="pt-BR" u="sng" dirty="0"/>
              <a:t>Our Goal</a:t>
            </a:r>
            <a:r>
              <a:rPr lang="pt-BR" dirty="0"/>
              <a:t>: Discover a strategy that allows the agent to achieve its goal under various circumstances</a:t>
            </a:r>
            <a:endParaRPr lang="en-US" dirty="0"/>
          </a:p>
        </p:txBody>
      </p:sp>
      <p:sp>
        <p:nvSpPr>
          <p:cNvPr id="23" name="Rectangle 22">
            <a:extLst>
              <a:ext uri="{FF2B5EF4-FFF2-40B4-BE49-F238E27FC236}">
                <a16:creationId xmlns:a16="http://schemas.microsoft.com/office/drawing/2014/main" id="{0C64EDA0-A8EF-4B26-A703-EE537FD43510}"/>
              </a:ext>
            </a:extLst>
          </p:cNvPr>
          <p:cNvSpPr/>
          <p:nvPr/>
        </p:nvSpPr>
        <p:spPr>
          <a:xfrm>
            <a:off x="446227" y="6097131"/>
            <a:ext cx="3049141" cy="369332"/>
          </a:xfrm>
          <a:prstGeom prst="rect">
            <a:avLst/>
          </a:prstGeom>
        </p:spPr>
        <p:txBody>
          <a:bodyPr wrap="square">
            <a:spAutoFit/>
          </a:bodyPr>
          <a:lstStyle/>
          <a:p>
            <a:r>
              <a:rPr lang="pt-BR" dirty="0"/>
              <a:t>Search, Estimate, Learn</a:t>
            </a:r>
            <a:endParaRPr lang="en-US" dirty="0"/>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1A18CA8-E840-46C8-B255-FF3DF309502F}"/>
                  </a:ext>
                </a:extLst>
              </p:cNvPr>
              <p:cNvSpPr/>
              <p:nvPr/>
            </p:nvSpPr>
            <p:spPr>
              <a:xfrm>
                <a:off x="3782858" y="6115847"/>
                <a:ext cx="2001253" cy="400110"/>
              </a:xfrm>
              <a:prstGeom prst="rect">
                <a:avLst/>
              </a:prstGeom>
            </p:spPr>
            <p:txBody>
              <a:bodyPr wrap="square">
                <a:spAutoFit/>
              </a:bodyPr>
              <a:lstStyle/>
              <a:p>
                <a:r>
                  <a:rPr lang="pt-BR" dirty="0"/>
                  <a:t>Policy = </a:t>
                </a:r>
                <a14:m>
                  <m:oMath xmlns:m="http://schemas.openxmlformats.org/officeDocument/2006/math">
                    <m:r>
                      <a:rPr lang="pt-BR" sz="200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4" name="Rectangle 23">
                <a:extLst>
                  <a:ext uri="{FF2B5EF4-FFF2-40B4-BE49-F238E27FC236}">
                    <a16:creationId xmlns:a16="http://schemas.microsoft.com/office/drawing/2014/main" id="{A1A18CA8-E840-46C8-B255-FF3DF309502F}"/>
                  </a:ext>
                </a:extLst>
              </p:cNvPr>
              <p:cNvSpPr>
                <a:spLocks noRot="1" noChangeAspect="1" noMove="1" noResize="1" noEditPoints="1" noAdjustHandles="1" noChangeArrowheads="1" noChangeShapeType="1" noTextEdit="1"/>
              </p:cNvSpPr>
              <p:nvPr/>
            </p:nvSpPr>
            <p:spPr>
              <a:xfrm>
                <a:off x="3782858" y="6115847"/>
                <a:ext cx="2001253" cy="400110"/>
              </a:xfrm>
              <a:prstGeom prst="rect">
                <a:avLst/>
              </a:prstGeom>
              <a:blipFill>
                <a:blip r:embed="rId3"/>
                <a:stretch>
                  <a:fillRect l="-2744" t="-1515" b="-21212"/>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04F2E31-1AD2-49B5-B87D-2AE099ED1FE0}"/>
              </a:ext>
            </a:extLst>
          </p:cNvPr>
          <p:cNvSpPr/>
          <p:nvPr/>
        </p:nvSpPr>
        <p:spPr>
          <a:xfrm flipV="1">
            <a:off x="2872130"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9DB5E9-B9FA-43B7-B3CB-FCDD3B17A932}"/>
              </a:ext>
            </a:extLst>
          </p:cNvPr>
          <p:cNvSpPr/>
          <p:nvPr/>
        </p:nvSpPr>
        <p:spPr>
          <a:xfrm>
            <a:off x="7195064" y="6115848"/>
            <a:ext cx="3475393" cy="369332"/>
          </a:xfrm>
          <a:prstGeom prst="rect">
            <a:avLst/>
          </a:prstGeom>
        </p:spPr>
        <p:txBody>
          <a:bodyPr wrap="square">
            <a:spAutoFit/>
          </a:bodyPr>
          <a:lstStyle/>
          <a:p>
            <a:r>
              <a:rPr lang="pt-BR" dirty="0"/>
              <a:t>knowlege about the environment</a:t>
            </a:r>
            <a:endParaRPr lang="en-US" dirty="0"/>
          </a:p>
        </p:txBody>
      </p:sp>
      <p:cxnSp>
        <p:nvCxnSpPr>
          <p:cNvPr id="32" name="Connector: Elbow 31">
            <a:extLst>
              <a:ext uri="{FF2B5EF4-FFF2-40B4-BE49-F238E27FC236}">
                <a16:creationId xmlns:a16="http://schemas.microsoft.com/office/drawing/2014/main" id="{2E2EBF4E-78A2-4184-B027-F37A3DFA488F}"/>
              </a:ext>
            </a:extLst>
          </p:cNvPr>
          <p:cNvCxnSpPr>
            <a:cxnSpLocks/>
            <a:stCxn id="28" idx="0"/>
            <a:endCxn id="24" idx="0"/>
          </p:cNvCxnSpPr>
          <p:nvPr/>
        </p:nvCxnSpPr>
        <p:spPr>
          <a:xfrm rot="16200000" flipH="1">
            <a:off x="3844139" y="5176500"/>
            <a:ext cx="430275" cy="14484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E389A4-9855-426C-92AB-7DCAF9DB0981}"/>
              </a:ext>
            </a:extLst>
          </p:cNvPr>
          <p:cNvSpPr/>
          <p:nvPr/>
        </p:nvSpPr>
        <p:spPr>
          <a:xfrm flipV="1">
            <a:off x="1641078"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4F9C9102-7AF6-4DBF-BF40-2ADB40F48051}"/>
              </a:ext>
            </a:extLst>
          </p:cNvPr>
          <p:cNvCxnSpPr>
            <a:cxnSpLocks/>
            <a:stCxn id="37" idx="0"/>
            <a:endCxn id="23" idx="0"/>
          </p:cNvCxnSpPr>
          <p:nvPr/>
        </p:nvCxnSpPr>
        <p:spPr>
          <a:xfrm rot="5400000">
            <a:off x="1831628" y="5824743"/>
            <a:ext cx="411559" cy="1332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8FD6E3-225E-4B77-BE1B-8DBF5215CF3E}"/>
              </a:ext>
            </a:extLst>
          </p:cNvPr>
          <p:cNvSpPr/>
          <p:nvPr/>
        </p:nvSpPr>
        <p:spPr>
          <a:xfrm flipV="1">
            <a:off x="10271050" y="5639852"/>
            <a:ext cx="1590452" cy="45720"/>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54018D6C-D406-464D-9CAE-5F449CD0D4DE}"/>
              </a:ext>
            </a:extLst>
          </p:cNvPr>
          <p:cNvCxnSpPr>
            <a:cxnSpLocks/>
            <a:stCxn id="42" idx="0"/>
            <a:endCxn id="31" idx="0"/>
          </p:cNvCxnSpPr>
          <p:nvPr/>
        </p:nvCxnSpPr>
        <p:spPr>
          <a:xfrm rot="5400000">
            <a:off x="9784381" y="4833953"/>
            <a:ext cx="430276" cy="21335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3">
            <a:extLst>
              <a:ext uri="{FF2B5EF4-FFF2-40B4-BE49-F238E27FC236}">
                <a16:creationId xmlns:a16="http://schemas.microsoft.com/office/drawing/2014/main" id="{645E73F7-8958-4409-850A-A7CB51C4B788}"/>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11</a:t>
            </a:fld>
            <a:endParaRPr lang="en-US"/>
          </a:p>
        </p:txBody>
      </p:sp>
    </p:spTree>
    <p:extLst>
      <p:ext uri="{BB962C8B-B14F-4D97-AF65-F5344CB8AC3E}">
        <p14:creationId xmlns:p14="http://schemas.microsoft.com/office/powerpoint/2010/main" val="263818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7F13-FDB2-4207-B2DF-E1B774C10E44}"/>
              </a:ext>
            </a:extLst>
          </p:cNvPr>
          <p:cNvSpPr>
            <a:spLocks noGrp="1"/>
          </p:cNvSpPr>
          <p:nvPr>
            <p:ph type="title"/>
          </p:nvPr>
        </p:nvSpPr>
        <p:spPr/>
        <p:txBody>
          <a:bodyPr/>
          <a:lstStyle/>
          <a:p>
            <a:r>
              <a:rPr lang="en-US" dirty="0"/>
              <a:t>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83239D-3011-402D-B4E4-17C6654BDEAD}"/>
                  </a:ext>
                </a:extLst>
              </p:cNvPr>
              <p:cNvSpPr>
                <a:spLocks noGrp="1"/>
              </p:cNvSpPr>
              <p:nvPr>
                <p:ph idx="1"/>
              </p:nvPr>
            </p:nvSpPr>
            <p:spPr>
              <a:xfrm>
                <a:off x="478369" y="1213308"/>
                <a:ext cx="11473384" cy="3900042"/>
              </a:xfrm>
            </p:spPr>
            <p:txBody>
              <a:bodyPr/>
              <a:lstStyle/>
              <a:p>
                <a:r>
                  <a:rPr lang="en-US" dirty="0"/>
                  <a:t>History of observations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US" dirty="0"/>
              </a:p>
              <a:p>
                <a:r>
                  <a:rPr lang="en-US" dirty="0"/>
                  <a:t>The </a:t>
                </a:r>
                <a:r>
                  <a:rPr lang="en-US" u="sng" dirty="0"/>
                  <a:t>state</a:t>
                </a:r>
                <a:r>
                  <a:rPr lang="en-US" dirty="0"/>
                  <a:t> at given time is function of this history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	hence, the state </a:t>
                </a:r>
                <a:r>
                  <a:rPr lang="en-US" b="1" dirty="0"/>
                  <a:t>summarizes</a:t>
                </a:r>
                <a:r>
                  <a:rPr lang="en-US" dirty="0"/>
                  <a:t> all information needed to make decisions</a:t>
                </a:r>
              </a:p>
              <a:p>
                <a:endParaRPr lang="en-US" dirty="0"/>
              </a:p>
              <a:p>
                <a:r>
                  <a:rPr lang="en-US" u="sng" dirty="0"/>
                  <a:t>Intuition</a:t>
                </a:r>
                <a:r>
                  <a:rPr lang="en-US" dirty="0"/>
                  <a:t> (why is this a good idea?)</a:t>
                </a:r>
              </a:p>
              <a:p>
                <a:pPr marL="342900" indent="-342900">
                  <a:buFont typeface="Arial" panose="020B0604020202020204" pitchFamily="34" charset="0"/>
                  <a:buChar char="•"/>
                </a:pPr>
                <a:r>
                  <a:rPr lang="en-US" dirty="0"/>
                  <a:t>Conditioned on the histories, the actions are independent. </a:t>
                </a:r>
              </a:p>
              <a:p>
                <a:pPr marL="342900" indent="-342900">
                  <a:buFont typeface="Arial" panose="020B0604020202020204" pitchFamily="34" charset="0"/>
                  <a:buChar char="•"/>
                </a:pPr>
                <a:r>
                  <a:rPr lang="en-US" dirty="0"/>
                  <a:t>This allows us to factor one decision into small decisions, or actions.</a:t>
                </a:r>
              </a:p>
              <a:p>
                <a:endParaRPr lang="en-US" dirty="0"/>
              </a:p>
            </p:txBody>
          </p:sp>
        </mc:Choice>
        <mc:Fallback xmlns="">
          <p:sp>
            <p:nvSpPr>
              <p:cNvPr id="3" name="Content Placeholder 2">
                <a:extLst>
                  <a:ext uri="{FF2B5EF4-FFF2-40B4-BE49-F238E27FC236}">
                    <a16:creationId xmlns:a16="http://schemas.microsoft.com/office/drawing/2014/main" id="{FA83239D-3011-402D-B4E4-17C6654BDEAD}"/>
                  </a:ext>
                </a:extLst>
              </p:cNvPr>
              <p:cNvSpPr>
                <a:spLocks noGrp="1" noRot="1" noChangeAspect="1" noMove="1" noResize="1" noEditPoints="1" noAdjustHandles="1" noChangeArrowheads="1" noChangeShapeType="1" noTextEdit="1"/>
              </p:cNvSpPr>
              <p:nvPr>
                <p:ph idx="1"/>
              </p:nvPr>
            </p:nvSpPr>
            <p:spPr>
              <a:xfrm>
                <a:off x="478369" y="1213308"/>
                <a:ext cx="11473384" cy="3900042"/>
              </a:xfrm>
              <a:blipFill>
                <a:blip r:embed="rId2"/>
                <a:stretch>
                  <a:fillRect l="-1275" t="-1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664D461-F65D-44FE-974B-258B66D8E383}"/>
                  </a:ext>
                </a:extLst>
              </p:cNvPr>
              <p:cNvSpPr/>
              <p:nvPr/>
            </p:nvSpPr>
            <p:spPr>
              <a:xfrm>
                <a:off x="3825891" y="5010758"/>
                <a:ext cx="3232999" cy="11311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𝑇</m:t>
                              </m:r>
                            </m:sub>
                          </m:sSub>
                        </m:e>
                      </m:d>
                      <m:r>
                        <a:rPr lang="en-US" sz="2400" b="0" i="1" smtClean="0">
                          <a:latin typeface="Cambria Math" panose="02040503050406030204" pitchFamily="18" charset="0"/>
                          <a:ea typeface="Cambria Math" panose="02040503050406030204" pitchFamily="18" charset="0"/>
                        </a:rPr>
                        <m:t>= </m:t>
                      </m:r>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𝑇</m:t>
                          </m:r>
                        </m:sup>
                        <m:e>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e>
                          </m:d>
                        </m:e>
                      </m:nary>
                    </m:oMath>
                  </m:oMathPara>
                </a14:m>
                <a:endParaRPr lang="en-US" sz="2400" dirty="0"/>
              </a:p>
            </p:txBody>
          </p:sp>
        </mc:Choice>
        <mc:Fallback xmlns="">
          <p:sp>
            <p:nvSpPr>
              <p:cNvPr id="4" name="Rectangle 3">
                <a:extLst>
                  <a:ext uri="{FF2B5EF4-FFF2-40B4-BE49-F238E27FC236}">
                    <a16:creationId xmlns:a16="http://schemas.microsoft.com/office/drawing/2014/main" id="{1664D461-F65D-44FE-974B-258B66D8E383}"/>
                  </a:ext>
                </a:extLst>
              </p:cNvPr>
              <p:cNvSpPr>
                <a:spLocks noRot="1" noChangeAspect="1" noMove="1" noResize="1" noEditPoints="1" noAdjustHandles="1" noChangeArrowheads="1" noChangeShapeType="1" noTextEdit="1"/>
              </p:cNvSpPr>
              <p:nvPr/>
            </p:nvSpPr>
            <p:spPr>
              <a:xfrm>
                <a:off x="3825891" y="5010758"/>
                <a:ext cx="3232999" cy="1131143"/>
              </a:xfrm>
              <a:prstGeom prst="rect">
                <a:avLst/>
              </a:prstGeom>
              <a:blipFill>
                <a:blip r:embed="rId3"/>
                <a:stretch>
                  <a:fillRect/>
                </a:stretch>
              </a:blipFill>
            </p:spPr>
            <p:txBody>
              <a:bodyPr/>
              <a:lstStyle/>
              <a:p>
                <a:r>
                  <a:rPr lang="en-US">
                    <a:noFill/>
                  </a:rPr>
                  <a:t> </a:t>
                </a:r>
              </a:p>
            </p:txBody>
          </p:sp>
        </mc:Fallback>
      </mc:AlternateContent>
      <p:sp>
        <p:nvSpPr>
          <p:cNvPr id="5" name="Slide Number Placeholder 3">
            <a:extLst>
              <a:ext uri="{FF2B5EF4-FFF2-40B4-BE49-F238E27FC236}">
                <a16:creationId xmlns:a16="http://schemas.microsoft.com/office/drawing/2014/main" id="{EDC2CE8D-C4B8-263C-F5BF-201B78DBAF07}"/>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12</a:t>
            </a:fld>
            <a:endParaRPr lang="en-US"/>
          </a:p>
        </p:txBody>
      </p:sp>
    </p:spTree>
    <p:extLst>
      <p:ext uri="{BB962C8B-B14F-4D97-AF65-F5344CB8AC3E}">
        <p14:creationId xmlns:p14="http://schemas.microsoft.com/office/powerpoint/2010/main" val="2845869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F3AA-0352-4767-A3D0-80AAB5226982}"/>
              </a:ext>
            </a:extLst>
          </p:cNvPr>
          <p:cNvSpPr>
            <a:spLocks noGrp="1"/>
          </p:cNvSpPr>
          <p:nvPr>
            <p:ph type="title"/>
          </p:nvPr>
        </p:nvSpPr>
        <p:spPr/>
        <p:txBody>
          <a:bodyPr/>
          <a:lstStyle/>
          <a:p>
            <a:r>
              <a:rPr lang="en-US" dirty="0"/>
              <a:t>Markov Property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1683C-8A29-41B8-9F50-8057295E586B}"/>
                  </a:ext>
                </a:extLst>
              </p:cNvPr>
              <p:cNvSpPr>
                <a:spLocks noGrp="1"/>
              </p:cNvSpPr>
              <p:nvPr>
                <p:ph idx="1"/>
              </p:nvPr>
            </p:nvSpPr>
            <p:spPr>
              <a:xfrm>
                <a:off x="478369" y="1213308"/>
                <a:ext cx="11473384" cy="5242910"/>
              </a:xfrm>
            </p:spPr>
            <p:txBody>
              <a:bodyPr>
                <a:normAutofit/>
              </a:bodyPr>
              <a:lstStyle/>
              <a:p>
                <a:pPr marL="0" indent="0" algn="ctr">
                  <a:buNone/>
                </a:pPr>
                <a:r>
                  <a:rPr lang="en-US" dirty="0"/>
                  <a:t>The Future is independent of the Past if we know the Present</a:t>
                </a:r>
              </a:p>
              <a:p>
                <a:pPr algn="ct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en-US" b="0" i="1" smtClean="0">
                              <a:latin typeface="Cambria Math" panose="02040503050406030204" pitchFamily="18" charset="0"/>
                            </a:rPr>
                            <m:t>(</m:t>
                          </m:r>
                          <m:r>
                            <a:rPr lang="pt-BR" b="0" i="1" smtClean="0">
                              <a:latin typeface="Cambria Math" panose="02040503050406030204" pitchFamily="18" charset="0"/>
                            </a:rPr>
                            <m:t>𝑆</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smtClean="0">
                              <a:latin typeface="Cambria Math" panose="02040503050406030204" pitchFamily="18" charset="0"/>
                            </a:rPr>
                            <m:t>𝑆</m:t>
                          </m:r>
                        </m:e>
                        <m:sub>
                          <m:r>
                            <a:rPr lang="pt-BR" i="1">
                              <a:latin typeface="Cambria Math" panose="02040503050406030204" pitchFamily="18" charset="0"/>
                            </a:rPr>
                            <m:t>𝑡</m:t>
                          </m:r>
                          <m:r>
                            <a:rPr lang="pt-BR" b="0" i="1" smtClean="0">
                              <a:latin typeface="Cambria Math" panose="02040503050406030204" pitchFamily="18" charset="0"/>
                            </a:rPr>
                            <m:t>−</m:t>
                          </m:r>
                          <m:r>
                            <a:rPr lang="pt-BR" i="1">
                              <a:latin typeface="Cambria Math" panose="02040503050406030204" pitchFamily="18" charset="0"/>
                            </a:rPr>
                            <m:t>1</m:t>
                          </m:r>
                          <m:r>
                            <a:rPr lang="pt-BR" b="0" i="1" smtClean="0">
                              <a:latin typeface="Cambria Math" panose="02040503050406030204" pitchFamily="18" charset="0"/>
                            </a:rPr>
                            <m:t> </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oMath>
                  </m:oMathPara>
                </a14:m>
                <a:endParaRPr lang="pt-BR" dirty="0"/>
              </a:p>
              <a:p>
                <a:pPr marL="0" indent="0" algn="ctr">
                  <a:buNone/>
                </a:pPr>
                <a:endParaRPr lang="en-US" dirty="0"/>
              </a:p>
              <a:p>
                <a:pPr marL="0" indent="0" algn="ctr">
                  <a:buNone/>
                </a:pPr>
                <a:r>
                  <a:rPr lang="en-US" dirty="0"/>
                  <a:t>Or equivalently</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r>
                            <a:rPr lang="pt-BR" b="0" i="1" smtClean="0">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e>
                      </m:d>
                      <m:r>
                        <a:rPr lang="pt-BR" b="0" i="1" smtClean="0">
                          <a:latin typeface="Cambria Math" panose="02040503050406030204" pitchFamily="18" charset="0"/>
                        </a:rPr>
                        <m:t> = </m:t>
                      </m:r>
                      <m:sSub>
                        <m:sSubPr>
                          <m:ctrlPr>
                            <a:rPr lang="pt-BR" i="1">
                              <a:latin typeface="Cambria Math" panose="02040503050406030204" pitchFamily="18" charset="0"/>
                            </a:rPr>
                          </m:ctrlPr>
                        </m:sSubPr>
                        <m:e>
                          <m:r>
                            <a:rPr lang="pt-BR" i="1">
                              <a:latin typeface="Cambria Math" panose="02040503050406030204" pitchFamily="18" charset="0"/>
                            </a:rPr>
                            <m:t>𝑃</m:t>
                          </m:r>
                          <m:r>
                            <a:rPr lang="pt-BR" i="1">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−1 </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 </m:t>
                              </m:r>
                            </m:sub>
                          </m:sSub>
                        </m:e>
                      </m:d>
                    </m:oMath>
                  </m:oMathPara>
                </a14:m>
                <a:endParaRPr lang="en-US" dirty="0"/>
              </a:p>
              <a:p>
                <a:pPr marL="0" indent="0">
                  <a:buNone/>
                </a:pPr>
                <a:r>
                  <a:rPr lang="en-US" u="sng" dirty="0"/>
                  <a:t>What are the implications?</a:t>
                </a:r>
                <a:endParaRPr lang="en-US" dirty="0"/>
              </a:p>
              <a:p>
                <a:pPr lvl="1"/>
                <a:r>
                  <a:rPr lang="en-US" dirty="0"/>
                  <a:t>The present state needs to hold all the information necessary to predict the future</a:t>
                </a:r>
              </a:p>
              <a:p>
                <a:pPr lvl="1"/>
                <a:r>
                  <a:rPr lang="en-US" dirty="0"/>
                  <a:t>Future inherently stochastic</a:t>
                </a:r>
              </a:p>
              <a:p>
                <a:pPr lvl="1"/>
                <a:r>
                  <a:rPr lang="en-US" dirty="0"/>
                  <a:t>State space explosion</a:t>
                </a:r>
              </a:p>
            </p:txBody>
          </p:sp>
        </mc:Choice>
        <mc:Fallback xmlns="">
          <p:sp>
            <p:nvSpPr>
              <p:cNvPr id="3" name="Content Placeholder 2">
                <a:extLst>
                  <a:ext uri="{FF2B5EF4-FFF2-40B4-BE49-F238E27FC236}">
                    <a16:creationId xmlns:a16="http://schemas.microsoft.com/office/drawing/2014/main" id="{3E21683C-8A29-41B8-9F50-8057295E586B}"/>
                  </a:ext>
                </a:extLst>
              </p:cNvPr>
              <p:cNvSpPr>
                <a:spLocks noGrp="1" noRot="1" noChangeAspect="1" noMove="1" noResize="1" noEditPoints="1" noAdjustHandles="1" noChangeArrowheads="1" noChangeShapeType="1" noTextEdit="1"/>
              </p:cNvSpPr>
              <p:nvPr>
                <p:ph idx="1"/>
              </p:nvPr>
            </p:nvSpPr>
            <p:spPr>
              <a:xfrm>
                <a:off x="478369" y="1213308"/>
                <a:ext cx="11473384" cy="5242910"/>
              </a:xfrm>
              <a:blipFill>
                <a:blip r:embed="rId2"/>
                <a:stretch>
                  <a:fillRect l="-1275" t="-104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227E26E-C080-F72A-1629-B8C5C35397A4}"/>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13</a:t>
            </a:fld>
            <a:endParaRPr lang="en-US"/>
          </a:p>
        </p:txBody>
      </p:sp>
    </p:spTree>
    <p:extLst>
      <p:ext uri="{BB962C8B-B14F-4D97-AF65-F5344CB8AC3E}">
        <p14:creationId xmlns:p14="http://schemas.microsoft.com/office/powerpoint/2010/main" val="282170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3C84-22EA-4F5B-BCD0-BF8A3D84E2C1}"/>
              </a:ext>
            </a:extLst>
          </p:cNvPr>
          <p:cNvSpPr>
            <a:spLocks noGrp="1"/>
          </p:cNvSpPr>
          <p:nvPr>
            <p:ph type="title"/>
          </p:nvPr>
        </p:nvSpPr>
        <p:spPr/>
        <p:txBody>
          <a:bodyPr/>
          <a:lstStyle/>
          <a:p>
            <a:r>
              <a:rPr lang="en-US" dirty="0"/>
              <a:t>Markov Chain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6AA1A91-3F5C-469D-AF93-8E1BDF51A88C}"/>
                  </a:ext>
                </a:extLst>
              </p:cNvPr>
              <p:cNvSpPr/>
              <p:nvPr/>
            </p:nvSpPr>
            <p:spPr>
              <a:xfrm>
                <a:off x="6852229" y="1432573"/>
                <a:ext cx="3744871" cy="1200329"/>
              </a:xfrm>
              <a:prstGeom prst="rect">
                <a:avLst/>
              </a:prstGeom>
            </p:spPr>
            <p:txBody>
              <a:bodyPr wrap="none">
                <a:spAutoFit/>
              </a:bodyPr>
              <a:lstStyle/>
              <a:p>
                <a:r>
                  <a:rPr lang="en-US" b="1" dirty="0"/>
                  <a:t>Transition matrix</a:t>
                </a:r>
              </a:p>
              <a:p>
                <a:endParaRPr lang="en-US" dirty="0"/>
              </a:p>
              <a:p>
                <a:r>
                  <a:rPr lang="en-US" dirty="0"/>
                  <a:t>Transition model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𝑇</m:t>
                        </m:r>
                        <m:r>
                          <a:rPr lang="en-US" b="0" i="1" smtClean="0">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endParaRPr lang="en-US" dirty="0"/>
              </a:p>
            </p:txBody>
          </p:sp>
        </mc:Choice>
        <mc:Fallback xmlns="">
          <p:sp>
            <p:nvSpPr>
              <p:cNvPr id="3" name="Rectangle 2">
                <a:extLst>
                  <a:ext uri="{FF2B5EF4-FFF2-40B4-BE49-F238E27FC236}">
                    <a16:creationId xmlns:a16="http://schemas.microsoft.com/office/drawing/2014/main" id="{66AA1A91-3F5C-469D-AF93-8E1BDF51A88C}"/>
                  </a:ext>
                </a:extLst>
              </p:cNvPr>
              <p:cNvSpPr>
                <a:spLocks noRot="1" noChangeAspect="1" noMove="1" noResize="1" noEditPoints="1" noAdjustHandles="1" noChangeArrowheads="1" noChangeShapeType="1" noTextEdit="1"/>
              </p:cNvSpPr>
              <p:nvPr/>
            </p:nvSpPr>
            <p:spPr>
              <a:xfrm>
                <a:off x="6852229" y="1432573"/>
                <a:ext cx="3744871" cy="1200329"/>
              </a:xfrm>
              <a:prstGeom prst="rect">
                <a:avLst/>
              </a:prstGeom>
              <a:blipFill>
                <a:blip r:embed="rId2"/>
                <a:stretch>
                  <a:fillRect l="-1303"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72E4A7AB-09B3-4B39-A085-D3D97DA86963}"/>
                  </a:ext>
                </a:extLst>
              </p:cNvPr>
              <p:cNvSpPr/>
              <p:nvPr/>
            </p:nvSpPr>
            <p:spPr>
              <a:xfrm>
                <a:off x="1673271" y="2179858"/>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26" name="Oval 25">
                <a:extLst>
                  <a:ext uri="{FF2B5EF4-FFF2-40B4-BE49-F238E27FC236}">
                    <a16:creationId xmlns:a16="http://schemas.microsoft.com/office/drawing/2014/main" id="{72E4A7AB-09B3-4B39-A085-D3D97DA86963}"/>
                  </a:ext>
                </a:extLst>
              </p:cNvPr>
              <p:cNvSpPr>
                <a:spLocks noRot="1" noChangeAspect="1" noMove="1" noResize="1" noEditPoints="1" noAdjustHandles="1" noChangeArrowheads="1" noChangeShapeType="1" noTextEdit="1"/>
              </p:cNvSpPr>
              <p:nvPr/>
            </p:nvSpPr>
            <p:spPr>
              <a:xfrm>
                <a:off x="1673271" y="2179858"/>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A217DF17-2ADB-4182-9E8B-4630BF7F5E95}"/>
                  </a:ext>
                </a:extLst>
              </p:cNvPr>
              <p:cNvSpPr/>
              <p:nvPr/>
            </p:nvSpPr>
            <p:spPr>
              <a:xfrm>
                <a:off x="1673269" y="394894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27" name="Oval 26">
                <a:extLst>
                  <a:ext uri="{FF2B5EF4-FFF2-40B4-BE49-F238E27FC236}">
                    <a16:creationId xmlns:a16="http://schemas.microsoft.com/office/drawing/2014/main" id="{A217DF17-2ADB-4182-9E8B-4630BF7F5E95}"/>
                  </a:ext>
                </a:extLst>
              </p:cNvPr>
              <p:cNvSpPr>
                <a:spLocks noRot="1" noChangeAspect="1" noMove="1" noResize="1" noEditPoints="1" noAdjustHandles="1" noChangeArrowheads="1" noChangeShapeType="1" noTextEdit="1"/>
              </p:cNvSpPr>
              <p:nvPr/>
            </p:nvSpPr>
            <p:spPr>
              <a:xfrm>
                <a:off x="1673269" y="3948943"/>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F55EC36C-E1E9-4EFE-A967-6B9A2A0C4646}"/>
                  </a:ext>
                </a:extLst>
              </p:cNvPr>
              <p:cNvSpPr/>
              <p:nvPr/>
            </p:nvSpPr>
            <p:spPr>
              <a:xfrm>
                <a:off x="4138709" y="2179857"/>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28" name="Oval 27">
                <a:extLst>
                  <a:ext uri="{FF2B5EF4-FFF2-40B4-BE49-F238E27FC236}">
                    <a16:creationId xmlns:a16="http://schemas.microsoft.com/office/drawing/2014/main" id="{F55EC36C-E1E9-4EFE-A967-6B9A2A0C4646}"/>
                  </a:ext>
                </a:extLst>
              </p:cNvPr>
              <p:cNvSpPr>
                <a:spLocks noRot="1" noChangeAspect="1" noMove="1" noResize="1" noEditPoints="1" noAdjustHandles="1" noChangeArrowheads="1" noChangeShapeType="1" noTextEdit="1"/>
              </p:cNvSpPr>
              <p:nvPr/>
            </p:nvSpPr>
            <p:spPr>
              <a:xfrm>
                <a:off x="4138709" y="2179857"/>
                <a:ext cx="1533833" cy="730045"/>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022CE100-73DC-48B3-907F-B084D4FB3E10}"/>
                  </a:ext>
                </a:extLst>
              </p:cNvPr>
              <p:cNvSpPr/>
              <p:nvPr/>
            </p:nvSpPr>
            <p:spPr>
              <a:xfrm>
                <a:off x="4138710" y="3948941"/>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29" name="Oval 28">
                <a:extLst>
                  <a:ext uri="{FF2B5EF4-FFF2-40B4-BE49-F238E27FC236}">
                    <a16:creationId xmlns:a16="http://schemas.microsoft.com/office/drawing/2014/main" id="{022CE100-73DC-48B3-907F-B084D4FB3E10}"/>
                  </a:ext>
                </a:extLst>
              </p:cNvPr>
              <p:cNvSpPr>
                <a:spLocks noRot="1" noChangeAspect="1" noMove="1" noResize="1" noEditPoints="1" noAdjustHandles="1" noChangeArrowheads="1" noChangeShapeType="1" noTextEdit="1"/>
              </p:cNvSpPr>
              <p:nvPr/>
            </p:nvSpPr>
            <p:spPr>
              <a:xfrm>
                <a:off x="4138710" y="3948941"/>
                <a:ext cx="1533833" cy="730045"/>
              </a:xfrm>
              <a:prstGeom prst="ellipse">
                <a:avLst/>
              </a:prstGeom>
              <a:blipFill>
                <a:blip r:embed="rId6"/>
                <a:stretch>
                  <a:fillRect/>
                </a:stretch>
              </a:blipFill>
            </p:spPr>
            <p:txBody>
              <a:bodyPr/>
              <a:lstStyle/>
              <a:p>
                <a:r>
                  <a:rPr lang="en-US">
                    <a:noFill/>
                  </a:rPr>
                  <a:t> </a:t>
                </a:r>
              </a:p>
            </p:txBody>
          </p:sp>
        </mc:Fallback>
      </mc:AlternateContent>
      <p:cxnSp>
        <p:nvCxnSpPr>
          <p:cNvPr id="30" name="Connector: Elbow 29">
            <a:extLst>
              <a:ext uri="{FF2B5EF4-FFF2-40B4-BE49-F238E27FC236}">
                <a16:creationId xmlns:a16="http://schemas.microsoft.com/office/drawing/2014/main" id="{1DDBE586-C5B1-430E-B0EC-E30CCB015AC2}"/>
              </a:ext>
            </a:extLst>
          </p:cNvPr>
          <p:cNvCxnSpPr>
            <a:stCxn id="26" idx="6"/>
            <a:endCxn id="28" idx="2"/>
          </p:cNvCxnSpPr>
          <p:nvPr/>
        </p:nvCxnSpPr>
        <p:spPr>
          <a:xfrm flipV="1">
            <a:off x="3207104" y="2544880"/>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296FC7C-AA08-4E38-A115-83C596443D91}"/>
              </a:ext>
            </a:extLst>
          </p:cNvPr>
          <p:cNvCxnSpPr>
            <a:cxnSpLocks/>
            <a:stCxn id="28" idx="4"/>
            <a:endCxn id="29" idx="0"/>
          </p:cNvCxnSpPr>
          <p:nvPr/>
        </p:nvCxnSpPr>
        <p:spPr>
          <a:xfrm rot="16200000" flipH="1">
            <a:off x="4386107" y="3429420"/>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5206A9C-AB2D-4D53-855C-F38EE8DCBB04}"/>
              </a:ext>
            </a:extLst>
          </p:cNvPr>
          <p:cNvCxnSpPr>
            <a:cxnSpLocks/>
            <a:stCxn id="26" idx="2"/>
            <a:endCxn id="26" idx="0"/>
          </p:cNvCxnSpPr>
          <p:nvPr/>
        </p:nvCxnSpPr>
        <p:spPr>
          <a:xfrm rot="10800000" flipH="1">
            <a:off x="1673270" y="2179859"/>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98D15A7-582B-469E-B56A-7493738F13BF}"/>
              </a:ext>
            </a:extLst>
          </p:cNvPr>
          <p:cNvCxnSpPr>
            <a:cxnSpLocks/>
            <a:stCxn id="28" idx="6"/>
            <a:endCxn id="28" idx="0"/>
          </p:cNvCxnSpPr>
          <p:nvPr/>
        </p:nvCxnSpPr>
        <p:spPr>
          <a:xfrm flipH="1" flipV="1">
            <a:off x="4905626" y="2179857"/>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D30C80-0BD2-4A98-A431-D959C3E5D3FE}"/>
              </a:ext>
            </a:extLst>
          </p:cNvPr>
          <p:cNvCxnSpPr>
            <a:cxnSpLocks/>
            <a:stCxn id="27" idx="7"/>
            <a:endCxn id="28" idx="3"/>
          </p:cNvCxnSpPr>
          <p:nvPr/>
        </p:nvCxnSpPr>
        <p:spPr>
          <a:xfrm flipV="1">
            <a:off x="2982477" y="2802989"/>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6E6DE9-A81D-4686-BA2E-CDCD23AF8175}"/>
              </a:ext>
            </a:extLst>
          </p:cNvPr>
          <p:cNvCxnSpPr>
            <a:cxnSpLocks/>
            <a:stCxn id="27" idx="0"/>
            <a:endCxn id="26" idx="4"/>
          </p:cNvCxnSpPr>
          <p:nvPr/>
        </p:nvCxnSpPr>
        <p:spPr>
          <a:xfrm flipV="1">
            <a:off x="2440186" y="2909903"/>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8D50590-8AFA-43A1-B825-AA8211A23024}"/>
                  </a:ext>
                </a:extLst>
              </p:cNvPr>
              <p:cNvSpPr txBox="1"/>
              <p:nvPr/>
            </p:nvSpPr>
            <p:spPr>
              <a:xfrm>
                <a:off x="3452909" y="210210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38" name="TextBox 37">
                <a:extLst>
                  <a:ext uri="{FF2B5EF4-FFF2-40B4-BE49-F238E27FC236}">
                    <a16:creationId xmlns:a16="http://schemas.microsoft.com/office/drawing/2014/main" id="{C8D50590-8AFA-43A1-B825-AA8211A23024}"/>
                  </a:ext>
                </a:extLst>
              </p:cNvPr>
              <p:cNvSpPr txBox="1">
                <a:spLocks noRot="1" noChangeAspect="1" noMove="1" noResize="1" noEditPoints="1" noAdjustHandles="1" noChangeArrowheads="1" noChangeShapeType="1" noTextEdit="1"/>
              </p:cNvSpPr>
              <p:nvPr/>
            </p:nvSpPr>
            <p:spPr>
              <a:xfrm>
                <a:off x="3452909" y="2102104"/>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847DA18-2970-4CF9-88FC-EC849CA8A2D9}"/>
                  </a:ext>
                </a:extLst>
              </p:cNvPr>
              <p:cNvSpPr txBox="1"/>
              <p:nvPr/>
            </p:nvSpPr>
            <p:spPr>
              <a:xfrm>
                <a:off x="4363334"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39" name="TextBox 38">
                <a:extLst>
                  <a:ext uri="{FF2B5EF4-FFF2-40B4-BE49-F238E27FC236}">
                    <a16:creationId xmlns:a16="http://schemas.microsoft.com/office/drawing/2014/main" id="{9847DA18-2970-4CF9-88FC-EC849CA8A2D9}"/>
                  </a:ext>
                </a:extLst>
              </p:cNvPr>
              <p:cNvSpPr txBox="1">
                <a:spLocks noRot="1" noChangeAspect="1" noMove="1" noResize="1" noEditPoints="1" noAdjustHandles="1" noChangeArrowheads="1" noChangeShapeType="1" noTextEdit="1"/>
              </p:cNvSpPr>
              <p:nvPr/>
            </p:nvSpPr>
            <p:spPr>
              <a:xfrm>
                <a:off x="4363334" y="3144243"/>
                <a:ext cx="60468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FADEF1A-C7F1-4034-93B7-789077B251B7}"/>
                  </a:ext>
                </a:extLst>
              </p:cNvPr>
              <p:cNvSpPr txBox="1"/>
              <p:nvPr/>
            </p:nvSpPr>
            <p:spPr>
              <a:xfrm>
                <a:off x="5190758" y="163016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41" name="TextBox 40">
                <a:extLst>
                  <a:ext uri="{FF2B5EF4-FFF2-40B4-BE49-F238E27FC236}">
                    <a16:creationId xmlns:a16="http://schemas.microsoft.com/office/drawing/2014/main" id="{AFADEF1A-C7F1-4034-93B7-789077B251B7}"/>
                  </a:ext>
                </a:extLst>
              </p:cNvPr>
              <p:cNvSpPr txBox="1">
                <a:spLocks noRot="1" noChangeAspect="1" noMove="1" noResize="1" noEditPoints="1" noAdjustHandles="1" noChangeArrowheads="1" noChangeShapeType="1" noTextEdit="1"/>
              </p:cNvSpPr>
              <p:nvPr/>
            </p:nvSpPr>
            <p:spPr>
              <a:xfrm>
                <a:off x="5190758" y="1630169"/>
                <a:ext cx="60468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D77277-058F-4954-8370-22A374B1EC4B}"/>
                  </a:ext>
                </a:extLst>
              </p:cNvPr>
              <p:cNvSpPr txBox="1"/>
              <p:nvPr/>
            </p:nvSpPr>
            <p:spPr>
              <a:xfrm>
                <a:off x="1673269" y="162586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43" name="TextBox 42">
                <a:extLst>
                  <a:ext uri="{FF2B5EF4-FFF2-40B4-BE49-F238E27FC236}">
                    <a16:creationId xmlns:a16="http://schemas.microsoft.com/office/drawing/2014/main" id="{54D77277-058F-4954-8370-22A374B1EC4B}"/>
                  </a:ext>
                </a:extLst>
              </p:cNvPr>
              <p:cNvSpPr txBox="1">
                <a:spLocks noRot="1" noChangeAspect="1" noMove="1" noResize="1" noEditPoints="1" noAdjustHandles="1" noChangeArrowheads="1" noChangeShapeType="1" noTextEdit="1"/>
              </p:cNvSpPr>
              <p:nvPr/>
            </p:nvSpPr>
            <p:spPr>
              <a:xfrm>
                <a:off x="1673269" y="1625860"/>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3060F6-0983-477A-BFDC-F2E69F11D487}"/>
                  </a:ext>
                </a:extLst>
              </p:cNvPr>
              <p:cNvSpPr txBox="1"/>
              <p:nvPr/>
            </p:nvSpPr>
            <p:spPr>
              <a:xfrm>
                <a:off x="1333965" y="313365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283060F6-0983-477A-BFDC-F2E69F11D487}"/>
                  </a:ext>
                </a:extLst>
              </p:cNvPr>
              <p:cNvSpPr txBox="1">
                <a:spLocks noRot="1" noChangeAspect="1" noMove="1" noResize="1" noEditPoints="1" noAdjustHandles="1" noChangeArrowheads="1" noChangeShapeType="1" noTextEdit="1"/>
              </p:cNvSpPr>
              <p:nvPr/>
            </p:nvSpPr>
            <p:spPr>
              <a:xfrm>
                <a:off x="1333965" y="3133653"/>
                <a:ext cx="60468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AC1E294-48A2-45DE-ABBE-5BC7B9C18C51}"/>
                  </a:ext>
                </a:extLst>
              </p:cNvPr>
              <p:cNvSpPr txBox="1"/>
              <p:nvPr/>
            </p:nvSpPr>
            <p:spPr>
              <a:xfrm>
                <a:off x="3349504" y="3942478"/>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45" name="TextBox 44">
                <a:extLst>
                  <a:ext uri="{FF2B5EF4-FFF2-40B4-BE49-F238E27FC236}">
                    <a16:creationId xmlns:a16="http://schemas.microsoft.com/office/drawing/2014/main" id="{BAC1E294-48A2-45DE-ABBE-5BC7B9C18C51}"/>
                  </a:ext>
                </a:extLst>
              </p:cNvPr>
              <p:cNvSpPr txBox="1">
                <a:spLocks noRot="1" noChangeAspect="1" noMove="1" noResize="1" noEditPoints="1" noAdjustHandles="1" noChangeArrowheads="1" noChangeShapeType="1" noTextEdit="1"/>
              </p:cNvSpPr>
              <p:nvPr/>
            </p:nvSpPr>
            <p:spPr>
              <a:xfrm>
                <a:off x="3349504" y="3942478"/>
                <a:ext cx="604684" cy="369332"/>
              </a:xfrm>
              <a:prstGeom prst="rect">
                <a:avLst/>
              </a:prstGeom>
              <a:blipFill>
                <a:blip r:embed="rId12"/>
                <a:stretch>
                  <a:fillRect/>
                </a:stretch>
              </a:blipFill>
            </p:spPr>
            <p:txBody>
              <a:bodyPr/>
              <a:lstStyle/>
              <a:p>
                <a:r>
                  <a:rPr lang="en-US">
                    <a:noFill/>
                  </a:rPr>
                  <a:t> </a:t>
                </a:r>
              </a:p>
            </p:txBody>
          </p:sp>
        </mc:Fallback>
      </mc:AlternateContent>
      <p:cxnSp>
        <p:nvCxnSpPr>
          <p:cNvPr id="46" name="Connector: Elbow 45">
            <a:extLst>
              <a:ext uri="{FF2B5EF4-FFF2-40B4-BE49-F238E27FC236}">
                <a16:creationId xmlns:a16="http://schemas.microsoft.com/office/drawing/2014/main" id="{6BCFD15D-E8C8-4E3E-9BD7-77F064296F9B}"/>
              </a:ext>
            </a:extLst>
          </p:cNvPr>
          <p:cNvCxnSpPr>
            <a:cxnSpLocks/>
            <a:stCxn id="26" idx="3"/>
            <a:endCxn id="27" idx="1"/>
          </p:cNvCxnSpPr>
          <p:nvPr/>
        </p:nvCxnSpPr>
        <p:spPr>
          <a:xfrm rot="5400000">
            <a:off x="1271462" y="3429422"/>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1C54735-0790-435C-AB8C-C9CF1A19CE5F}"/>
                  </a:ext>
                </a:extLst>
              </p:cNvPr>
              <p:cNvSpPr txBox="1"/>
              <p:nvPr/>
            </p:nvSpPr>
            <p:spPr>
              <a:xfrm>
                <a:off x="2409274"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B1C54735-0790-435C-AB8C-C9CF1A19CE5F}"/>
                  </a:ext>
                </a:extLst>
              </p:cNvPr>
              <p:cNvSpPr txBox="1">
                <a:spLocks noRot="1" noChangeAspect="1" noMove="1" noResize="1" noEditPoints="1" noAdjustHandles="1" noChangeArrowheads="1" noChangeShapeType="1" noTextEdit="1"/>
              </p:cNvSpPr>
              <p:nvPr/>
            </p:nvSpPr>
            <p:spPr>
              <a:xfrm>
                <a:off x="2409274" y="3144243"/>
                <a:ext cx="604684" cy="369332"/>
              </a:xfrm>
              <a:prstGeom prst="rect">
                <a:avLst/>
              </a:prstGeom>
              <a:blipFill>
                <a:blip r:embed="rId13"/>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0CBB1FEB-0ECA-4D2A-931C-7CE634E741FC}"/>
              </a:ext>
            </a:extLst>
          </p:cNvPr>
          <p:cNvCxnSpPr>
            <a:cxnSpLocks/>
            <a:stCxn id="27" idx="6"/>
            <a:endCxn id="29" idx="2"/>
          </p:cNvCxnSpPr>
          <p:nvPr/>
        </p:nvCxnSpPr>
        <p:spPr>
          <a:xfrm flipV="1">
            <a:off x="3207102" y="4313964"/>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9F8F1BB-D653-44A4-8090-680772845535}"/>
                  </a:ext>
                </a:extLst>
              </p:cNvPr>
              <p:cNvSpPr txBox="1"/>
              <p:nvPr/>
            </p:nvSpPr>
            <p:spPr>
              <a:xfrm>
                <a:off x="3253905"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58" name="TextBox 57">
                <a:extLst>
                  <a:ext uri="{FF2B5EF4-FFF2-40B4-BE49-F238E27FC236}">
                    <a16:creationId xmlns:a16="http://schemas.microsoft.com/office/drawing/2014/main" id="{79F8F1BB-D653-44A4-8090-680772845535}"/>
                  </a:ext>
                </a:extLst>
              </p:cNvPr>
              <p:cNvSpPr txBox="1">
                <a:spLocks noRot="1" noChangeAspect="1" noMove="1" noResize="1" noEditPoints="1" noAdjustHandles="1" noChangeArrowheads="1" noChangeShapeType="1" noTextEdit="1"/>
              </p:cNvSpPr>
              <p:nvPr/>
            </p:nvSpPr>
            <p:spPr>
              <a:xfrm>
                <a:off x="3253905" y="3144243"/>
                <a:ext cx="60468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2B461CEA-2FFA-4E87-9136-D8E2274CED16}"/>
                  </a:ext>
                </a:extLst>
              </p:cNvPr>
              <p:cNvGraphicFramePr>
                <a:graphicFrameLocks noGrp="1"/>
              </p:cNvGraphicFramePr>
              <p:nvPr/>
            </p:nvGraphicFramePr>
            <p:xfrm>
              <a:off x="7113349" y="2805099"/>
              <a:ext cx="3483555" cy="1854200"/>
            </p:xfrm>
            <a:graphic>
              <a:graphicData uri="http://schemas.openxmlformats.org/drawingml/2006/table">
                <a:tbl>
                  <a:tblPr firstRow="1" bandRow="1">
                    <a:tableStyleId>{5940675A-B579-460E-94D1-54222C63F5DA}</a:tableStyleId>
                  </a:tblPr>
                  <a:tblGrid>
                    <a:gridCol w="696711">
                      <a:extLst>
                        <a:ext uri="{9D8B030D-6E8A-4147-A177-3AD203B41FA5}">
                          <a16:colId xmlns:a16="http://schemas.microsoft.com/office/drawing/2014/main" val="2402914082"/>
                        </a:ext>
                      </a:extLst>
                    </a:gridCol>
                    <a:gridCol w="696711">
                      <a:extLst>
                        <a:ext uri="{9D8B030D-6E8A-4147-A177-3AD203B41FA5}">
                          <a16:colId xmlns:a16="http://schemas.microsoft.com/office/drawing/2014/main" val="3861932134"/>
                        </a:ext>
                      </a:extLst>
                    </a:gridCol>
                    <a:gridCol w="696711">
                      <a:extLst>
                        <a:ext uri="{9D8B030D-6E8A-4147-A177-3AD203B41FA5}">
                          <a16:colId xmlns:a16="http://schemas.microsoft.com/office/drawing/2014/main" val="1844923219"/>
                        </a:ext>
                      </a:extLst>
                    </a:gridCol>
                    <a:gridCol w="696711">
                      <a:extLst>
                        <a:ext uri="{9D8B030D-6E8A-4147-A177-3AD203B41FA5}">
                          <a16:colId xmlns:a16="http://schemas.microsoft.com/office/drawing/2014/main" val="3486458255"/>
                        </a:ext>
                      </a:extLst>
                    </a:gridCol>
                    <a:gridCol w="696711">
                      <a:extLst>
                        <a:ext uri="{9D8B030D-6E8A-4147-A177-3AD203B41FA5}">
                          <a16:colId xmlns:a16="http://schemas.microsoft.com/office/drawing/2014/main" val="219035010"/>
                        </a:ext>
                      </a:extLst>
                    </a:gridCol>
                  </a:tblGrid>
                  <a:tr h="370840">
                    <a:tc>
                      <a:txBody>
                        <a:bodyPr/>
                        <a:lstStyle/>
                        <a:p>
                          <a:endParaRPr lang="en-US" sz="1800"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𝟏</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𝟐</m:t>
                                    </m:r>
                                  </m:sub>
                                </m:sSub>
                              </m:oMath>
                            </m:oMathPara>
                          </a14:m>
                          <a:endParaRPr lang="en-US" sz="1800" b="1"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a:latin typeface="Cambria Math" panose="02040503050406030204" pitchFamily="18" charset="0"/>
                                      </a:rPr>
                                      <m:t>𝟑</m:t>
                                    </m:r>
                                  </m:sub>
                                </m:sSub>
                              </m:oMath>
                            </m:oMathPara>
                          </a14:m>
                          <a:endParaRPr lang="en-US" sz="1800" b="1"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𝟒</m:t>
                                    </m:r>
                                  </m:sub>
                                </m:sSub>
                              </m:oMath>
                            </m:oMathPara>
                          </a14:m>
                          <a:endParaRPr lang="en-US" sz="1800" b="1" i="1" baseline="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08387856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𝟏</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tc>
                      <a:txBody>
                        <a:bodyPr/>
                        <a:lstStyle/>
                        <a:p>
                          <a:r>
                            <a:rPr lang="en-US" sz="1800" baseline="0" dirty="0">
                              <a:latin typeface="Cambria Math" panose="02040503050406030204" pitchFamily="18" charset="0"/>
                              <a:ea typeface="Cambria Math" panose="02040503050406030204" pitchFamily="18" charset="0"/>
                            </a:rPr>
                            <a:t>0.2</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15408389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𝟐</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0.1</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0.6</a:t>
                          </a: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extLst>
                      <a:ext uri="{0D108BD9-81ED-4DB2-BD59-A6C34878D82A}">
                        <a16:rowId xmlns:a16="http://schemas.microsoft.com/office/drawing/2014/main" val="372202480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a:latin typeface="Cambria Math" panose="02040503050406030204" pitchFamily="18" charset="0"/>
                                      </a:rPr>
                                      <m:t>𝟑</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extLst>
                      <a:ext uri="{0D108BD9-81ED-4DB2-BD59-A6C34878D82A}">
                        <a16:rowId xmlns:a16="http://schemas.microsoft.com/office/drawing/2014/main" val="192677883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𝟒</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451048543"/>
                      </a:ext>
                    </a:extLst>
                  </a:tr>
                </a:tbl>
              </a:graphicData>
            </a:graphic>
          </p:graphicFrame>
        </mc:Choice>
        <mc:Fallback xmlns="">
          <p:graphicFrame>
            <p:nvGraphicFramePr>
              <p:cNvPr id="13" name="Table 13">
                <a:extLst>
                  <a:ext uri="{FF2B5EF4-FFF2-40B4-BE49-F238E27FC236}">
                    <a16:creationId xmlns:a16="http://schemas.microsoft.com/office/drawing/2014/main" id="{2B461CEA-2FFA-4E87-9136-D8E2274CED16}"/>
                  </a:ext>
                </a:extLst>
              </p:cNvPr>
              <p:cNvGraphicFramePr>
                <a:graphicFrameLocks noGrp="1"/>
              </p:cNvGraphicFramePr>
              <p:nvPr>
                <p:extLst>
                  <p:ext uri="{D42A27DB-BD31-4B8C-83A1-F6EECF244321}">
                    <p14:modId xmlns:p14="http://schemas.microsoft.com/office/powerpoint/2010/main" val="2628206060"/>
                  </p:ext>
                </p:extLst>
              </p:nvPr>
            </p:nvGraphicFramePr>
            <p:xfrm>
              <a:off x="7113349" y="2805099"/>
              <a:ext cx="3483555" cy="1854200"/>
            </p:xfrm>
            <a:graphic>
              <a:graphicData uri="http://schemas.openxmlformats.org/drawingml/2006/table">
                <a:tbl>
                  <a:tblPr firstRow="1" bandRow="1">
                    <a:tableStyleId>{5940675A-B579-460E-94D1-54222C63F5DA}</a:tableStyleId>
                  </a:tblPr>
                  <a:tblGrid>
                    <a:gridCol w="696711">
                      <a:extLst>
                        <a:ext uri="{9D8B030D-6E8A-4147-A177-3AD203B41FA5}">
                          <a16:colId xmlns:a16="http://schemas.microsoft.com/office/drawing/2014/main" val="2402914082"/>
                        </a:ext>
                      </a:extLst>
                    </a:gridCol>
                    <a:gridCol w="696711">
                      <a:extLst>
                        <a:ext uri="{9D8B030D-6E8A-4147-A177-3AD203B41FA5}">
                          <a16:colId xmlns:a16="http://schemas.microsoft.com/office/drawing/2014/main" val="3861932134"/>
                        </a:ext>
                      </a:extLst>
                    </a:gridCol>
                    <a:gridCol w="696711">
                      <a:extLst>
                        <a:ext uri="{9D8B030D-6E8A-4147-A177-3AD203B41FA5}">
                          <a16:colId xmlns:a16="http://schemas.microsoft.com/office/drawing/2014/main" val="1844923219"/>
                        </a:ext>
                      </a:extLst>
                    </a:gridCol>
                    <a:gridCol w="696711">
                      <a:extLst>
                        <a:ext uri="{9D8B030D-6E8A-4147-A177-3AD203B41FA5}">
                          <a16:colId xmlns:a16="http://schemas.microsoft.com/office/drawing/2014/main" val="3486458255"/>
                        </a:ext>
                      </a:extLst>
                    </a:gridCol>
                    <a:gridCol w="696711">
                      <a:extLst>
                        <a:ext uri="{9D8B030D-6E8A-4147-A177-3AD203B41FA5}">
                          <a16:colId xmlns:a16="http://schemas.microsoft.com/office/drawing/2014/main" val="219035010"/>
                        </a:ext>
                      </a:extLst>
                    </a:gridCol>
                  </a:tblGrid>
                  <a:tr h="370840">
                    <a:tc>
                      <a:txBody>
                        <a:bodyPr/>
                        <a:lstStyle/>
                        <a:p>
                          <a:endParaRPr lang="en-US" sz="1800" i="1" baseline="0" dirty="0">
                            <a:latin typeface="Cambria Math" panose="02040503050406030204" pitchFamily="18" charset="0"/>
                            <a:ea typeface="Cambria Math" panose="02040503050406030204" pitchFamily="18" charset="0"/>
                          </a:endParaRPr>
                        </a:p>
                      </a:txBody>
                      <a:tcPr/>
                    </a:tc>
                    <a:tc>
                      <a:txBody>
                        <a:bodyPr/>
                        <a:lstStyle/>
                        <a:p>
                          <a:endParaRPr lang="en-US"/>
                        </a:p>
                      </a:txBody>
                      <a:tcPr>
                        <a:blipFill>
                          <a:blip r:embed="rId15"/>
                          <a:stretch>
                            <a:fillRect l="-101754" t="-1639" r="-303509" b="-421311"/>
                          </a:stretch>
                        </a:blipFill>
                      </a:tcPr>
                    </a:tc>
                    <a:tc>
                      <a:txBody>
                        <a:bodyPr/>
                        <a:lstStyle/>
                        <a:p>
                          <a:endParaRPr lang="en-US"/>
                        </a:p>
                      </a:txBody>
                      <a:tcPr>
                        <a:blipFill>
                          <a:blip r:embed="rId15"/>
                          <a:stretch>
                            <a:fillRect l="-200000" t="-1639" r="-200870" b="-421311"/>
                          </a:stretch>
                        </a:blipFill>
                      </a:tcPr>
                    </a:tc>
                    <a:tc>
                      <a:txBody>
                        <a:bodyPr/>
                        <a:lstStyle/>
                        <a:p>
                          <a:endParaRPr lang="en-US"/>
                        </a:p>
                      </a:txBody>
                      <a:tcPr>
                        <a:blipFill>
                          <a:blip r:embed="rId15"/>
                          <a:stretch>
                            <a:fillRect l="-302632" t="-1639" r="-102632" b="-421311"/>
                          </a:stretch>
                        </a:blipFill>
                      </a:tcPr>
                    </a:tc>
                    <a:tc>
                      <a:txBody>
                        <a:bodyPr/>
                        <a:lstStyle/>
                        <a:p>
                          <a:endParaRPr lang="en-US"/>
                        </a:p>
                      </a:txBody>
                      <a:tcPr>
                        <a:blipFill>
                          <a:blip r:embed="rId15"/>
                          <a:stretch>
                            <a:fillRect l="-399130" t="-1639" r="-1739" b="-421311"/>
                          </a:stretch>
                        </a:blipFill>
                      </a:tcPr>
                    </a:tc>
                    <a:extLst>
                      <a:ext uri="{0D108BD9-81ED-4DB2-BD59-A6C34878D82A}">
                        <a16:rowId xmlns:a16="http://schemas.microsoft.com/office/drawing/2014/main" val="1083878560"/>
                      </a:ext>
                    </a:extLst>
                  </a:tr>
                  <a:tr h="370840">
                    <a:tc>
                      <a:txBody>
                        <a:bodyPr/>
                        <a:lstStyle/>
                        <a:p>
                          <a:endParaRPr lang="en-US"/>
                        </a:p>
                      </a:txBody>
                      <a:tcPr>
                        <a:blipFill>
                          <a:blip r:embed="rId15"/>
                          <a:stretch>
                            <a:fillRect l="-870" t="-101639" r="-400000" b="-321311"/>
                          </a:stretch>
                        </a:blipFill>
                      </a:tcPr>
                    </a:tc>
                    <a:tc>
                      <a:txBody>
                        <a:bodyPr/>
                        <a:lstStyle/>
                        <a:p>
                          <a:r>
                            <a:rPr lang="en-US" sz="1800" baseline="0" dirty="0">
                              <a:latin typeface="Cambria Math" panose="02040503050406030204" pitchFamily="18" charset="0"/>
                              <a:ea typeface="Cambria Math" panose="02040503050406030204" pitchFamily="18" charset="0"/>
                            </a:rPr>
                            <a:t>0.3</a:t>
                          </a:r>
                        </a:p>
                      </a:txBody>
                      <a:tcPr/>
                    </a:tc>
                    <a:tc>
                      <a:txBody>
                        <a:bodyPr/>
                        <a:lstStyle/>
                        <a:p>
                          <a:r>
                            <a:rPr lang="en-US" sz="1800" baseline="0" dirty="0">
                              <a:latin typeface="Cambria Math" panose="02040503050406030204" pitchFamily="18" charset="0"/>
                              <a:ea typeface="Cambria Math" panose="02040503050406030204" pitchFamily="18" charset="0"/>
                            </a:rPr>
                            <a:t>0.2</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154083894"/>
                      </a:ext>
                    </a:extLst>
                  </a:tr>
                  <a:tr h="370840">
                    <a:tc>
                      <a:txBody>
                        <a:bodyPr/>
                        <a:lstStyle/>
                        <a:p>
                          <a:endParaRPr lang="en-US"/>
                        </a:p>
                      </a:txBody>
                      <a:tcPr>
                        <a:blipFill>
                          <a:blip r:embed="rId15"/>
                          <a:stretch>
                            <a:fillRect l="-870" t="-201639" r="-400000" b="-221311"/>
                          </a:stretch>
                        </a:blipFill>
                      </a:tcPr>
                    </a:tc>
                    <a:tc>
                      <a:txBody>
                        <a:bodyPr/>
                        <a:lstStyle/>
                        <a:p>
                          <a:r>
                            <a:rPr lang="en-US" sz="1800" baseline="0" dirty="0">
                              <a:latin typeface="Cambria Math" panose="02040503050406030204" pitchFamily="18" charset="0"/>
                              <a:ea typeface="Cambria Math" panose="02040503050406030204" pitchFamily="18" charset="0"/>
                            </a:rPr>
                            <a:t>0.1</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0.6</a:t>
                          </a: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extLst>
                      <a:ext uri="{0D108BD9-81ED-4DB2-BD59-A6C34878D82A}">
                        <a16:rowId xmlns:a16="http://schemas.microsoft.com/office/drawing/2014/main" val="3722024807"/>
                      </a:ext>
                    </a:extLst>
                  </a:tr>
                  <a:tr h="370840">
                    <a:tc>
                      <a:txBody>
                        <a:bodyPr/>
                        <a:lstStyle/>
                        <a:p>
                          <a:endParaRPr lang="en-US"/>
                        </a:p>
                      </a:txBody>
                      <a:tcPr>
                        <a:blipFill>
                          <a:blip r:embed="rId15"/>
                          <a:stretch>
                            <a:fillRect l="-870" t="-301639" r="-400000" b="-121311"/>
                          </a:stretch>
                        </a:blipFill>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extLst>
                      <a:ext uri="{0D108BD9-81ED-4DB2-BD59-A6C34878D82A}">
                        <a16:rowId xmlns:a16="http://schemas.microsoft.com/office/drawing/2014/main" val="1926778838"/>
                      </a:ext>
                    </a:extLst>
                  </a:tr>
                  <a:tr h="370840">
                    <a:tc>
                      <a:txBody>
                        <a:bodyPr/>
                        <a:lstStyle/>
                        <a:p>
                          <a:endParaRPr lang="en-US"/>
                        </a:p>
                      </a:txBody>
                      <a:tcPr>
                        <a:blipFill>
                          <a:blip r:embed="rId15"/>
                          <a:stretch>
                            <a:fillRect l="-870" t="-401639" r="-400000" b="-21311"/>
                          </a:stretch>
                        </a:blipFill>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451048543"/>
                      </a:ext>
                    </a:extLst>
                  </a:tr>
                </a:tbl>
              </a:graphicData>
            </a:graphic>
          </p:graphicFrame>
        </mc:Fallback>
      </mc:AlternateContent>
      <p:sp>
        <p:nvSpPr>
          <p:cNvPr id="21" name="Rectangle 20">
            <a:extLst>
              <a:ext uri="{FF2B5EF4-FFF2-40B4-BE49-F238E27FC236}">
                <a16:creationId xmlns:a16="http://schemas.microsoft.com/office/drawing/2014/main" id="{7EDE29D5-7CCA-4A25-9CC0-E243931C0364}"/>
              </a:ext>
            </a:extLst>
          </p:cNvPr>
          <p:cNvSpPr/>
          <p:nvPr/>
        </p:nvSpPr>
        <p:spPr>
          <a:xfrm>
            <a:off x="1333965" y="5350849"/>
            <a:ext cx="6096000" cy="646331"/>
          </a:xfrm>
          <a:prstGeom prst="rect">
            <a:avLst/>
          </a:prstGeom>
        </p:spPr>
        <p:txBody>
          <a:bodyPr>
            <a:spAutoFit/>
          </a:bodyPr>
          <a:lstStyle/>
          <a:p>
            <a:r>
              <a:rPr lang="pt-BR" dirty="0"/>
              <a:t>Problems of learning and planning</a:t>
            </a:r>
          </a:p>
          <a:p>
            <a:r>
              <a:rPr lang="pt-BR" dirty="0"/>
              <a:t>Problems of prediction and control</a:t>
            </a:r>
          </a:p>
        </p:txBody>
      </p:sp>
      <p:sp>
        <p:nvSpPr>
          <p:cNvPr id="34" name="Rectangle 33">
            <a:extLst>
              <a:ext uri="{FF2B5EF4-FFF2-40B4-BE49-F238E27FC236}">
                <a16:creationId xmlns:a16="http://schemas.microsoft.com/office/drawing/2014/main" id="{2AAC96D1-4B1E-4425-945C-B23620559C77}"/>
              </a:ext>
            </a:extLst>
          </p:cNvPr>
          <p:cNvSpPr/>
          <p:nvPr/>
        </p:nvSpPr>
        <p:spPr bwMode="gray">
          <a:xfrm>
            <a:off x="5960655" y="4117846"/>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35" name="Straight Arrow Connector 34">
            <a:extLst>
              <a:ext uri="{FF2B5EF4-FFF2-40B4-BE49-F238E27FC236}">
                <a16:creationId xmlns:a16="http://schemas.microsoft.com/office/drawing/2014/main" id="{02190D7E-2975-4983-813E-4C981D2E8A1E}"/>
              </a:ext>
            </a:extLst>
          </p:cNvPr>
          <p:cNvCxnSpPr>
            <a:cxnSpLocks/>
            <a:endCxn id="34" idx="1"/>
          </p:cNvCxnSpPr>
          <p:nvPr/>
        </p:nvCxnSpPr>
        <p:spPr>
          <a:xfrm>
            <a:off x="5656569" y="4309754"/>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D0D2B0-BCC3-48DF-8A65-1032911F5EA5}"/>
                  </a:ext>
                </a:extLst>
              </p:cNvPr>
              <p:cNvSpPr txBox="1"/>
              <p:nvPr/>
            </p:nvSpPr>
            <p:spPr>
              <a:xfrm>
                <a:off x="5494997" y="390888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m:t>
                      </m:r>
                    </m:oMath>
                  </m:oMathPara>
                </a14:m>
                <a:endParaRPr lang="en-US" dirty="0"/>
              </a:p>
            </p:txBody>
          </p:sp>
        </mc:Choice>
        <mc:Fallback xmlns="">
          <p:sp>
            <p:nvSpPr>
              <p:cNvPr id="40" name="TextBox 39">
                <a:extLst>
                  <a:ext uri="{FF2B5EF4-FFF2-40B4-BE49-F238E27FC236}">
                    <a16:creationId xmlns:a16="http://schemas.microsoft.com/office/drawing/2014/main" id="{2BD0D2B0-BCC3-48DF-8A65-1032911F5EA5}"/>
                  </a:ext>
                </a:extLst>
              </p:cNvPr>
              <p:cNvSpPr txBox="1">
                <a:spLocks noRot="1" noChangeAspect="1" noMove="1" noResize="1" noEditPoints="1" noAdjustHandles="1" noChangeArrowheads="1" noChangeShapeType="1" noTextEdit="1"/>
              </p:cNvSpPr>
              <p:nvPr/>
            </p:nvSpPr>
            <p:spPr>
              <a:xfrm>
                <a:off x="5494997" y="3908889"/>
                <a:ext cx="604684" cy="369332"/>
              </a:xfrm>
              <a:prstGeom prst="rect">
                <a:avLst/>
              </a:prstGeom>
              <a:blipFill>
                <a:blip r:embed="rId16"/>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853B61A5-CFE3-4195-940B-06A0BE34874C}"/>
              </a:ext>
            </a:extLst>
          </p:cNvPr>
          <p:cNvSpPr txBox="1"/>
          <p:nvPr/>
        </p:nvSpPr>
        <p:spPr bwMode="gray">
          <a:xfrm>
            <a:off x="331631" y="821160"/>
            <a:ext cx="4573994" cy="369332"/>
          </a:xfrm>
          <a:prstGeom prst="rect">
            <a:avLst/>
          </a:prstGeom>
          <a:noFill/>
        </p:spPr>
        <p:txBody>
          <a:bodyPr wrap="square">
            <a:spAutoFit/>
          </a:bodyPr>
          <a:lstStyle/>
          <a:p>
            <a:pPr marL="0" indent="0">
              <a:buNone/>
            </a:pPr>
            <a:r>
              <a:rPr lang="pt-BR" b="1" dirty="0"/>
              <a:t>MDP = </a:t>
            </a:r>
            <a:r>
              <a:rPr lang="pt-BR" b="1" dirty="0" err="1"/>
              <a:t>Markov</a:t>
            </a:r>
            <a:r>
              <a:rPr lang="pt-BR" b="1" dirty="0"/>
              <a:t> Chain + Actions</a:t>
            </a:r>
          </a:p>
        </p:txBody>
      </p:sp>
      <p:sp>
        <p:nvSpPr>
          <p:cNvPr id="4" name="Slide Number Placeholder 3">
            <a:extLst>
              <a:ext uri="{FF2B5EF4-FFF2-40B4-BE49-F238E27FC236}">
                <a16:creationId xmlns:a16="http://schemas.microsoft.com/office/drawing/2014/main" id="{076EA4B0-FD98-1F50-438F-DE9CD159408C}"/>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14</a:t>
            </a:fld>
            <a:endParaRPr lang="en-US"/>
          </a:p>
        </p:txBody>
      </p:sp>
    </p:spTree>
    <p:extLst>
      <p:ext uri="{BB962C8B-B14F-4D97-AF65-F5344CB8AC3E}">
        <p14:creationId xmlns:p14="http://schemas.microsoft.com/office/powerpoint/2010/main" val="4076133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6AC9F45-AC5F-470D-A782-06D0B5CC415C}"/>
                  </a:ext>
                </a:extLst>
              </p:cNvPr>
              <p:cNvSpPr>
                <a:spLocks noGrp="1"/>
              </p:cNvSpPr>
              <p:nvPr>
                <p:ph type="title"/>
              </p:nvPr>
            </p:nvSpPr>
            <p:spPr>
              <a:xfrm>
                <a:off x="478369" y="144001"/>
                <a:ext cx="9169401" cy="966272"/>
              </a:xfrm>
            </p:spPr>
            <p:txBody>
              <a:bodyPr/>
              <a:lstStyle/>
              <a:p>
                <a:r>
                  <a:rPr lang="en-US" dirty="0"/>
                  <a:t>Return (</a:t>
                </a:r>
                <a14:m>
                  <m:oMath xmlns:m="http://schemas.openxmlformats.org/officeDocument/2006/math">
                    <m:r>
                      <a:rPr lang="en-US" i="1">
                        <a:latin typeface="Cambria Math" panose="02040503050406030204" pitchFamily="18" charset="0"/>
                      </a:rPr>
                      <m:t>𝐺</m:t>
                    </m:r>
                  </m:oMath>
                </a14:m>
                <a:r>
                  <a:rPr lang="en-US" dirty="0"/>
                  <a:t>) and Discount Factor (</a:t>
                </a:r>
                <a14:m>
                  <m:oMath xmlns:m="http://schemas.openxmlformats.org/officeDocument/2006/math">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oMath>
                </a14:m>
                <a:br>
                  <a:rPr lang="en-US" dirty="0"/>
                </a:br>
                <a:endParaRPr lang="en-US" dirty="0"/>
              </a:p>
            </p:txBody>
          </p:sp>
        </mc:Choice>
        <mc:Fallback xmlns="">
          <p:sp>
            <p:nvSpPr>
              <p:cNvPr id="2" name="Title 1">
                <a:extLst>
                  <a:ext uri="{FF2B5EF4-FFF2-40B4-BE49-F238E27FC236}">
                    <a16:creationId xmlns:a16="http://schemas.microsoft.com/office/drawing/2014/main" id="{F6AC9F45-AC5F-470D-A782-06D0B5CC415C}"/>
                  </a:ext>
                </a:extLst>
              </p:cNvPr>
              <p:cNvSpPr>
                <a:spLocks noGrp="1" noRot="1" noChangeAspect="1" noMove="1" noResize="1" noEditPoints="1" noAdjustHandles="1" noChangeArrowheads="1" noChangeShapeType="1" noTextEdit="1"/>
              </p:cNvSpPr>
              <p:nvPr>
                <p:ph type="title"/>
              </p:nvPr>
            </p:nvSpPr>
            <p:spPr>
              <a:xfrm>
                <a:off x="478369" y="144001"/>
                <a:ext cx="9169401" cy="966272"/>
              </a:xfrm>
              <a:blipFill>
                <a:blip r:embed="rId2"/>
                <a:stretch>
                  <a:fillRect l="-2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62CCA1C-F318-4F21-94B0-2C3B4C3FDA0A}"/>
                  </a:ext>
                </a:extLst>
              </p:cNvPr>
              <p:cNvSpPr txBox="1">
                <a:spLocks/>
              </p:cNvSpPr>
              <p:nvPr/>
            </p:nvSpPr>
            <p:spPr bwMode="gray">
              <a:xfrm>
                <a:off x="582277" y="1477323"/>
                <a:ext cx="9316795" cy="464383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Return is the sum of discounted rewards </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+2</m:t>
                          </m:r>
                        </m:sub>
                      </m:sSub>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e>
                        <m:sup>
                          <m:r>
                            <a:rPr lang="en-US" sz="2400" i="1">
                              <a:latin typeface="Cambria Math" panose="02040503050406030204" pitchFamily="18" charset="0"/>
                            </a:rPr>
                            <m:t>𝑇</m:t>
                          </m:r>
                          <m:r>
                            <a:rPr lang="en-US" sz="2400" i="1">
                              <a:latin typeface="Cambria Math" panose="02040503050406030204" pitchFamily="18" charset="0"/>
                            </a:rPr>
                            <m:t>−1</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sub>
                      </m:sSub>
                    </m:oMath>
                  </m:oMathPara>
                </a14:m>
                <a:endParaRPr lang="en-US" sz="2400" dirty="0"/>
              </a:p>
              <a:p>
                <a:pPr lvl="1" indent="0">
                  <a:buNone/>
                </a:pPr>
                <a:endParaRPr lang="en-US" dirty="0"/>
              </a:p>
              <a:p>
                <a:pPr lvl="1" indent="0">
                  <a:buNone/>
                </a:pPr>
                <a:r>
                  <a:rPr lang="en-US" dirty="0"/>
                  <a:t>where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𝑮</m:t>
                        </m:r>
                      </m:e>
                      <m:sub>
                        <m:r>
                          <a:rPr lang="en-US" b="1" i="1">
                            <a:latin typeface="Cambria Math" panose="02040503050406030204" pitchFamily="18" charset="0"/>
                          </a:rPr>
                          <m:t>𝒕</m:t>
                        </m:r>
                      </m:sub>
                    </m:sSub>
                  </m:oMath>
                </a14:m>
                <a:r>
                  <a:rPr lang="en-US" dirty="0"/>
                  <a:t> is the total reward at step </a:t>
                </a:r>
                <a:r>
                  <a:rPr lang="en-US" b="1" i="1" dirty="0"/>
                  <a:t>t</a:t>
                </a:r>
                <a:r>
                  <a:rPr lang="en-US" dirty="0"/>
                  <a:t> after collecting future rewards in </a:t>
                </a:r>
                <a:r>
                  <a:rPr lang="en-US" b="1" dirty="0"/>
                  <a:t>T</a:t>
                </a:r>
                <a:r>
                  <a:rPr lang="en-US" dirty="0"/>
                  <a:t> steps discounted by </a:t>
                </a:r>
                <a14:m>
                  <m:oMath xmlns:m="http://schemas.openxmlformats.org/officeDocument/2006/math">
                    <m:r>
                      <a:rPr lang="en-US" b="1" i="1">
                        <a:latin typeface="Cambria Math" panose="02040503050406030204" pitchFamily="18" charset="0"/>
                        <a:ea typeface="Cambria Math" panose="02040503050406030204" pitchFamily="18" charset="0"/>
                      </a:rPr>
                      <m:t>𝜸</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oMath>
                </a14:m>
                <a:r>
                  <a:rPr lang="en-US" b="1" dirty="0"/>
                  <a:t> </a:t>
                </a:r>
              </a:p>
              <a:p>
                <a:pPr lvl="1" indent="0">
                  <a:buNone/>
                </a:pPr>
                <a:endParaRPr lang="en-US" dirty="0"/>
              </a:p>
              <a:p>
                <a:r>
                  <a:rPr lang="en-US" u="sng" dirty="0"/>
                  <a:t>Why Discount Factor?</a:t>
                </a:r>
              </a:p>
              <a:p>
                <a:pPr marL="342900" indent="-342900">
                  <a:buFont typeface="Arial" panose="020B0604020202020204" pitchFamily="34" charset="0"/>
                  <a:buChar char="•"/>
                </a:pPr>
                <a:r>
                  <a:rPr lang="en-US" dirty="0"/>
                  <a:t>depreciates future rewards based on their distance from the present</a:t>
                </a:r>
              </a:p>
              <a:p>
                <a:pPr marL="342900" indent="-342900">
                  <a:buFont typeface="Arial" panose="020B0604020202020204" pitchFamily="34" charset="0"/>
                  <a:buChar char="•"/>
                </a:pPr>
                <a:r>
                  <a:rPr lang="en-US" dirty="0"/>
                  <a:t>avoids infinite returns because of cycles in the Markov Chain</a:t>
                </a:r>
              </a:p>
              <a:p>
                <a:pPr lvl="1" indent="0">
                  <a:buNone/>
                </a:pPr>
                <a:endParaRPr lang="en-US" dirty="0"/>
              </a:p>
            </p:txBody>
          </p:sp>
        </mc:Choice>
        <mc:Fallback xmlns="">
          <p:sp>
            <p:nvSpPr>
              <p:cNvPr id="4" name="Content Placeholder 2">
                <a:extLst>
                  <a:ext uri="{FF2B5EF4-FFF2-40B4-BE49-F238E27FC236}">
                    <a16:creationId xmlns:a16="http://schemas.microsoft.com/office/drawing/2014/main" id="{562CCA1C-F318-4F21-94B0-2C3B4C3FDA0A}"/>
                  </a:ext>
                </a:extLst>
              </p:cNvPr>
              <p:cNvSpPr txBox="1">
                <a:spLocks noRot="1" noChangeAspect="1" noMove="1" noResize="1" noEditPoints="1" noAdjustHandles="1" noChangeArrowheads="1" noChangeShapeType="1" noTextEdit="1"/>
              </p:cNvSpPr>
              <p:nvPr/>
            </p:nvSpPr>
            <p:spPr bwMode="gray">
              <a:xfrm>
                <a:off x="582277" y="1477323"/>
                <a:ext cx="9316795" cy="4643835"/>
              </a:xfrm>
              <a:prstGeom prst="rect">
                <a:avLst/>
              </a:prstGeom>
              <a:blipFill>
                <a:blip r:embed="rId3"/>
                <a:stretch>
                  <a:fillRect l="-1571" t="-1181"/>
                </a:stretch>
              </a:blipFill>
            </p:spPr>
            <p:txBody>
              <a:bodyPr/>
              <a:lstStyle/>
              <a:p>
                <a:r>
                  <a:rPr lang="en-US">
                    <a:noFill/>
                  </a:rPr>
                  <a:t> </a:t>
                </a:r>
              </a:p>
            </p:txBody>
          </p:sp>
        </mc:Fallback>
      </mc:AlternateContent>
      <p:sp>
        <p:nvSpPr>
          <p:cNvPr id="3" name="Slide Number Placeholder 3">
            <a:extLst>
              <a:ext uri="{FF2B5EF4-FFF2-40B4-BE49-F238E27FC236}">
                <a16:creationId xmlns:a16="http://schemas.microsoft.com/office/drawing/2014/main" id="{46E22718-C7BC-D39D-62DA-C6F7B0D1C904}"/>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15</a:t>
            </a:fld>
            <a:endParaRPr lang="en-US"/>
          </a:p>
        </p:txBody>
      </p:sp>
    </p:spTree>
    <p:extLst>
      <p:ext uri="{BB962C8B-B14F-4D97-AF65-F5344CB8AC3E}">
        <p14:creationId xmlns:p14="http://schemas.microsoft.com/office/powerpoint/2010/main" val="407173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736B-D167-4C4A-B49A-ADBEA50F28A0}"/>
              </a:ext>
            </a:extLst>
          </p:cNvPr>
          <p:cNvSpPr>
            <a:spLocks noGrp="1"/>
          </p:cNvSpPr>
          <p:nvPr>
            <p:ph type="title"/>
          </p:nvPr>
        </p:nvSpPr>
        <p:spPr>
          <a:xfrm>
            <a:off x="263236" y="178089"/>
            <a:ext cx="10515600" cy="555840"/>
          </a:xfrm>
        </p:spPr>
        <p:txBody>
          <a:bodyPr/>
          <a:lstStyle/>
          <a:p>
            <a:r>
              <a:rPr lang="en-US" dirty="0"/>
              <a:t>State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3ADA64-7751-4257-9521-15B9B2823362}"/>
                  </a:ext>
                </a:extLst>
              </p:cNvPr>
              <p:cNvSpPr>
                <a:spLocks noGrp="1"/>
              </p:cNvSpPr>
              <p:nvPr>
                <p:ph idx="1"/>
              </p:nvPr>
            </p:nvSpPr>
            <p:spPr>
              <a:xfrm>
                <a:off x="422951" y="2259325"/>
                <a:ext cx="11473384" cy="2002087"/>
              </a:xfrm>
            </p:spPr>
            <p:txBody>
              <a:bodyPr/>
              <a:lstStyle/>
              <a:p>
                <a:pPr lvl="1"/>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i="1" smtClean="0">
                            <a:latin typeface="Cambria Math" panose="02040503050406030204" pitchFamily="18" charset="0"/>
                            <a:ea typeface="Cambria Math" panose="02040503050406030204" pitchFamily="18" charset="0"/>
                          </a:rPr>
                          <m:t>𝜋</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0" smtClean="0">
                        <a:latin typeface="Cambria Math" panose="02040503050406030204" pitchFamily="18" charset="0"/>
                      </a:rPr>
                      <m:t>=</m:t>
                    </m:r>
                    <m:r>
                      <m:rPr>
                        <m:sty m:val="p"/>
                      </m:rPr>
                      <a:rPr lang="en-US" sz="2800" b="0" i="0" smtClean="0">
                        <a:latin typeface="Cambria Math" panose="02040503050406030204" pitchFamily="18" charset="0"/>
                      </a:rPr>
                      <m:t>how</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good</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is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to</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be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in</m:t>
                    </m:r>
                    <m:r>
                      <a:rPr lang="en-US" sz="2800" b="0" i="0" smtClean="0">
                        <a:latin typeface="Cambria Math" panose="02040503050406030204" pitchFamily="18" charset="0"/>
                      </a:rPr>
                      <m:t> </m:t>
                    </m:r>
                    <m:r>
                      <a:rPr lang="en-US" sz="2800" b="1" i="0" smtClean="0">
                        <a:latin typeface="Cambria Math" panose="02040503050406030204" pitchFamily="18" charset="0"/>
                      </a:rPr>
                      <m:t>𝐒𝐭𝐚𝐭𝐞</m:t>
                    </m:r>
                    <m:r>
                      <a:rPr lang="en-US" sz="2800" b="0" i="0" smtClean="0">
                        <a:latin typeface="Cambria Math" panose="02040503050406030204" pitchFamily="18" charset="0"/>
                      </a:rPr>
                      <m:t> </m:t>
                    </m:r>
                    <m:r>
                      <a:rPr lang="en-US" sz="2800" b="1" i="1" smtClean="0">
                        <a:latin typeface="Cambria Math" panose="02040503050406030204" pitchFamily="18" charset="0"/>
                      </a:rPr>
                      <m:t>𝒔</m:t>
                    </m:r>
                    <m:r>
                      <a:rPr lang="en-US" sz="2800" b="0" i="1" smtClean="0">
                        <a:latin typeface="Cambria Math" panose="02040503050406030204" pitchFamily="18" charset="0"/>
                      </a:rPr>
                      <m:t> </m:t>
                    </m:r>
                    <m:r>
                      <m:rPr>
                        <m:sty m:val="p"/>
                      </m:rPr>
                      <a:rPr lang="en-US" sz="2800" b="0" i="0" smtClean="0">
                        <a:latin typeface="Cambria Math" panose="02040503050406030204" pitchFamily="18" charset="0"/>
                      </a:rPr>
                      <m:t>if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I</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follow</m:t>
                    </m:r>
                    <m:r>
                      <a:rPr lang="en-US" sz="2800" b="0" i="0" smtClean="0">
                        <a:latin typeface="Cambria Math" panose="02040503050406030204" pitchFamily="18" charset="0"/>
                      </a:rPr>
                      <m:t> </m:t>
                    </m:r>
                    <m:r>
                      <a:rPr lang="en-US" sz="2800" b="1" i="0" smtClean="0">
                        <a:latin typeface="Cambria Math" panose="02040503050406030204" pitchFamily="18" charset="0"/>
                      </a:rPr>
                      <m:t>𝐏𝐨𝐥𝐢𝐜𝐲</m:t>
                    </m:r>
                    <m:r>
                      <a:rPr lang="en-US" sz="2800" b="0" i="0" smtClean="0">
                        <a:latin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𝝅</m:t>
                    </m:r>
                    <m:r>
                      <a:rPr lang="en-US" sz="2800" b="0" i="1" smtClean="0">
                        <a:latin typeface="Cambria Math" panose="02040503050406030204" pitchFamily="18" charset="0"/>
                        <a:ea typeface="Cambria Math" panose="02040503050406030204" pitchFamily="18" charset="0"/>
                      </a:rPr>
                      <m:t> ?</m:t>
                    </m:r>
                  </m:oMath>
                </a14:m>
                <a:endParaRPr lang="en-US" sz="2800" dirty="0"/>
              </a:p>
              <a:p>
                <a:pPr lvl="2"/>
                <a:r>
                  <a:rPr lang="en-US" sz="2800" dirty="0"/>
                  <a:t>This is the value of being at a certain state</a:t>
                </a:r>
              </a:p>
              <a:p>
                <a:pPr lvl="2"/>
                <a:r>
                  <a:rPr lang="en-US" sz="2800" dirty="0"/>
                  <a:t>This t is not a random variable; instead, it is the </a:t>
                </a:r>
                <a:r>
                  <a:rPr lang="en-US" sz="2800" u="sng" dirty="0"/>
                  <a:t>expectation</a:t>
                </a:r>
                <a:r>
                  <a:rPr lang="en-US" sz="2800" dirty="0"/>
                  <a:t> over the future rewards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63ADA64-7751-4257-9521-15B9B2823362}"/>
                  </a:ext>
                </a:extLst>
              </p:cNvPr>
              <p:cNvSpPr>
                <a:spLocks noGrp="1" noRot="1" noChangeAspect="1" noMove="1" noResize="1" noEditPoints="1" noAdjustHandles="1" noChangeArrowheads="1" noChangeShapeType="1" noTextEdit="1"/>
              </p:cNvSpPr>
              <p:nvPr>
                <p:ph idx="1"/>
              </p:nvPr>
            </p:nvSpPr>
            <p:spPr>
              <a:xfrm>
                <a:off x="422951" y="2259325"/>
                <a:ext cx="11473384" cy="2002087"/>
              </a:xfrm>
              <a:blipFill>
                <a:blip r:embed="rId2"/>
                <a:stretch>
                  <a:fillRect t="-610" r="-6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0AE15D7-1F8A-C5FD-35AE-865C13EDB57F}"/>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16</a:t>
            </a:fld>
            <a:endParaRPr lang="en-US"/>
          </a:p>
        </p:txBody>
      </p:sp>
    </p:spTree>
    <p:extLst>
      <p:ext uri="{BB962C8B-B14F-4D97-AF65-F5344CB8AC3E}">
        <p14:creationId xmlns:p14="http://schemas.microsoft.com/office/powerpoint/2010/main" val="3713183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Equation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02AAEC-7955-4B63-AE1A-ABED2CB6A223}"/>
                  </a:ext>
                </a:extLst>
              </p:cNvPr>
              <p:cNvSpPr/>
              <p:nvPr/>
            </p:nvSpPr>
            <p:spPr>
              <a:xfrm>
                <a:off x="2326693" y="1576408"/>
                <a:ext cx="4189416" cy="438582"/>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𝑣</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d>
                    </m:oMath>
                  </m:oMathPara>
                </a14:m>
                <a:endParaRPr lang="en-US" sz="2000" dirty="0" err="1"/>
              </a:p>
            </p:txBody>
          </p:sp>
        </mc:Choice>
        <mc:Fallback xmlns="">
          <p:sp>
            <p:nvSpPr>
              <p:cNvPr id="4" name="Rectangle 3">
                <a:extLst>
                  <a:ext uri="{FF2B5EF4-FFF2-40B4-BE49-F238E27FC236}">
                    <a16:creationId xmlns:a16="http://schemas.microsoft.com/office/drawing/2014/main" id="{EC02AAEC-7955-4B63-AE1A-ABED2CB6A223}"/>
                  </a:ext>
                </a:extLst>
              </p:cNvPr>
              <p:cNvSpPr>
                <a:spLocks noRot="1" noChangeAspect="1" noMove="1" noResize="1" noEditPoints="1" noAdjustHandles="1" noChangeArrowheads="1" noChangeShapeType="1" noTextEdit="1"/>
              </p:cNvSpPr>
              <p:nvPr/>
            </p:nvSpPr>
            <p:spPr>
              <a:xfrm>
                <a:off x="2326693" y="1576408"/>
                <a:ext cx="4189416" cy="438582"/>
              </a:xfrm>
              <a:prstGeom prst="rect">
                <a:avLst/>
              </a:prstGeom>
              <a:blipFill>
                <a:blip r:embed="rId2"/>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513729" y="4118717"/>
                <a:ext cx="3216458"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𝑠𝑠</m:t>
                              </m:r>
                              <m:r>
                                <a:rPr lang="en-US" sz="2000" b="0" i="1" smtClean="0">
                                  <a:latin typeface="Cambria Math" panose="02040503050406030204" pitchFamily="18" charset="0"/>
                                  <a:ea typeface="Cambria Math" panose="02040503050406030204" pitchFamily="18" charset="0"/>
                                </a:rPr>
                                <m:t>′</m:t>
                              </m:r>
                            </m:sub>
                          </m:sSub>
                        </m:e>
                      </m:nary>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𝑠</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513729" y="4118717"/>
                <a:ext cx="3216458" cy="878126"/>
              </a:xfrm>
              <a:prstGeom prst="rect">
                <a:avLst/>
              </a:prstGeom>
              <a:blipFill>
                <a:blip r:embed="rId3"/>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4973782" y="241069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4165092"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 name="Oval 7">
            <a:extLst>
              <a:ext uri="{FF2B5EF4-FFF2-40B4-BE49-F238E27FC236}">
                <a16:creationId xmlns:a16="http://schemas.microsoft.com/office/drawing/2014/main" id="{7BDE14E1-78BB-4BB8-80D8-D2FB194FA315}"/>
              </a:ext>
            </a:extLst>
          </p:cNvPr>
          <p:cNvSpPr/>
          <p:nvPr/>
        </p:nvSpPr>
        <p:spPr bwMode="gray">
          <a:xfrm>
            <a:off x="5653987"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4383865" y="2635377"/>
            <a:ext cx="627453"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a:endCxn id="8" idx="1"/>
          </p:cNvCxnSpPr>
          <p:nvPr/>
        </p:nvCxnSpPr>
        <p:spPr bwMode="gray">
          <a:xfrm>
            <a:off x="5192555" y="2635377"/>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4383865" y="2618902"/>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4383865" y="2618902"/>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0098BB3-D536-4321-A104-DD781FE8B91B}"/>
                  </a:ext>
                </a:extLst>
              </p:cNvPr>
              <p:cNvSpPr/>
              <p:nvPr/>
            </p:nvSpPr>
            <p:spPr>
              <a:xfrm>
                <a:off x="3003112" y="3085512"/>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50098BB3-D536-4321-A104-DD781FE8B91B}"/>
                  </a:ext>
                </a:extLst>
              </p:cNvPr>
              <p:cNvSpPr>
                <a:spLocks noRot="1" noChangeAspect="1" noMove="1" noResize="1" noEditPoints="1" noAdjustHandles="1" noChangeArrowheads="1" noChangeShapeType="1" noTextEdit="1"/>
              </p:cNvSpPr>
              <p:nvPr/>
            </p:nvSpPr>
            <p:spPr>
              <a:xfrm>
                <a:off x="3003112" y="3085512"/>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3926796" y="2188589"/>
                <a:ext cx="11362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3926796" y="2188589"/>
                <a:ext cx="1136273" cy="369332"/>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26D273F4-6866-4115-B1AB-2A25466E6DE0}"/>
              </a:ext>
            </a:extLst>
          </p:cNvPr>
          <p:cNvSpPr txBox="1"/>
          <p:nvPr/>
        </p:nvSpPr>
        <p:spPr bwMode="gray">
          <a:xfrm>
            <a:off x="6726381" y="2988234"/>
            <a:ext cx="2403763" cy="91440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One-Step Lookahead idea</a:t>
            </a:r>
          </a:p>
        </p:txBody>
      </p:sp>
      <p:sp>
        <p:nvSpPr>
          <p:cNvPr id="3" name="Slide Number Placeholder 3">
            <a:extLst>
              <a:ext uri="{FF2B5EF4-FFF2-40B4-BE49-F238E27FC236}">
                <a16:creationId xmlns:a16="http://schemas.microsoft.com/office/drawing/2014/main" id="{558B69D5-6EF5-624B-61EC-8D12E54865F6}"/>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17</a:t>
            </a:fld>
            <a:endParaRPr lang="en-US"/>
          </a:p>
        </p:txBody>
      </p:sp>
    </p:spTree>
    <p:extLst>
      <p:ext uri="{BB962C8B-B14F-4D97-AF65-F5344CB8AC3E}">
        <p14:creationId xmlns:p14="http://schemas.microsoft.com/office/powerpoint/2010/main" val="155990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4" grpId="0"/>
      <p:bldP spid="15" grpId="0"/>
      <p:bldP spid="16"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95AB-E063-467B-8E3F-5C9B972CB130}"/>
              </a:ext>
            </a:extLst>
          </p:cNvPr>
          <p:cNvSpPr>
            <a:spLocks noGrp="1"/>
          </p:cNvSpPr>
          <p:nvPr>
            <p:ph type="title"/>
          </p:nvPr>
        </p:nvSpPr>
        <p:spPr/>
        <p:txBody>
          <a:bodyPr/>
          <a:lstStyle/>
          <a:p>
            <a:r>
              <a:rPr lang="en-US" dirty="0"/>
              <a:t>Markov Reward Process (MRP)</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B6FD85EE-5656-4863-8190-DBAD587961E5}"/>
                  </a:ext>
                </a:extLst>
              </p:cNvPr>
              <p:cNvSpPr/>
              <p:nvPr/>
            </p:nvSpPr>
            <p:spPr>
              <a:xfrm>
                <a:off x="1061816" y="2249170"/>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 name="Oval 3">
                <a:extLst>
                  <a:ext uri="{FF2B5EF4-FFF2-40B4-BE49-F238E27FC236}">
                    <a16:creationId xmlns:a16="http://schemas.microsoft.com/office/drawing/2014/main" id="{B6FD85EE-5656-4863-8190-DBAD587961E5}"/>
                  </a:ext>
                </a:extLst>
              </p:cNvPr>
              <p:cNvSpPr>
                <a:spLocks noRot="1" noChangeAspect="1" noMove="1" noResize="1" noEditPoints="1" noAdjustHandles="1" noChangeArrowheads="1" noChangeShapeType="1" noTextEdit="1"/>
              </p:cNvSpPr>
              <p:nvPr/>
            </p:nvSpPr>
            <p:spPr>
              <a:xfrm>
                <a:off x="1061816" y="2249170"/>
                <a:ext cx="1533833" cy="73004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A3142ED5-DCC2-47B2-97A4-083328AF496F}"/>
                  </a:ext>
                </a:extLst>
              </p:cNvPr>
              <p:cNvSpPr/>
              <p:nvPr/>
            </p:nvSpPr>
            <p:spPr>
              <a:xfrm>
                <a:off x="1061814" y="4018255"/>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5" name="Oval 4">
                <a:extLst>
                  <a:ext uri="{FF2B5EF4-FFF2-40B4-BE49-F238E27FC236}">
                    <a16:creationId xmlns:a16="http://schemas.microsoft.com/office/drawing/2014/main" id="{A3142ED5-DCC2-47B2-97A4-083328AF496F}"/>
                  </a:ext>
                </a:extLst>
              </p:cNvPr>
              <p:cNvSpPr>
                <a:spLocks noRot="1" noChangeAspect="1" noMove="1" noResize="1" noEditPoints="1" noAdjustHandles="1" noChangeArrowheads="1" noChangeShapeType="1" noTextEdit="1"/>
              </p:cNvSpPr>
              <p:nvPr/>
            </p:nvSpPr>
            <p:spPr>
              <a:xfrm>
                <a:off x="1061814" y="4018255"/>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458BE12F-2651-4D71-AAB4-F944FD65EFC7}"/>
                  </a:ext>
                </a:extLst>
              </p:cNvPr>
              <p:cNvSpPr/>
              <p:nvPr/>
            </p:nvSpPr>
            <p:spPr>
              <a:xfrm>
                <a:off x="3527254" y="224916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6" name="Oval 5">
                <a:extLst>
                  <a:ext uri="{FF2B5EF4-FFF2-40B4-BE49-F238E27FC236}">
                    <a16:creationId xmlns:a16="http://schemas.microsoft.com/office/drawing/2014/main" id="{458BE12F-2651-4D71-AAB4-F944FD65EFC7}"/>
                  </a:ext>
                </a:extLst>
              </p:cNvPr>
              <p:cNvSpPr>
                <a:spLocks noRot="1" noChangeAspect="1" noMove="1" noResize="1" noEditPoints="1" noAdjustHandles="1" noChangeArrowheads="1" noChangeShapeType="1" noTextEdit="1"/>
              </p:cNvSpPr>
              <p:nvPr/>
            </p:nvSpPr>
            <p:spPr>
              <a:xfrm>
                <a:off x="3527254" y="2249169"/>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CBA730A-C501-4852-9C29-E1E68EE82DFC}"/>
                  </a:ext>
                </a:extLst>
              </p:cNvPr>
              <p:cNvSpPr/>
              <p:nvPr/>
            </p:nvSpPr>
            <p:spPr>
              <a:xfrm>
                <a:off x="3527255" y="401825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7" name="Oval 6">
                <a:extLst>
                  <a:ext uri="{FF2B5EF4-FFF2-40B4-BE49-F238E27FC236}">
                    <a16:creationId xmlns:a16="http://schemas.microsoft.com/office/drawing/2014/main" id="{8CBA730A-C501-4852-9C29-E1E68EE82DFC}"/>
                  </a:ext>
                </a:extLst>
              </p:cNvPr>
              <p:cNvSpPr>
                <a:spLocks noRot="1" noChangeAspect="1" noMove="1" noResize="1" noEditPoints="1" noAdjustHandles="1" noChangeArrowheads="1" noChangeShapeType="1" noTextEdit="1"/>
              </p:cNvSpPr>
              <p:nvPr/>
            </p:nvSpPr>
            <p:spPr>
              <a:xfrm>
                <a:off x="3527255" y="4018253"/>
                <a:ext cx="1533833" cy="730045"/>
              </a:xfrm>
              <a:prstGeom prst="ellipse">
                <a:avLst/>
              </a:prstGeom>
              <a:blipFill>
                <a:blip r:embed="rId5"/>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558202E6-5316-47F6-B4C0-F20C656A08B2}"/>
              </a:ext>
            </a:extLst>
          </p:cNvPr>
          <p:cNvCxnSpPr>
            <a:stCxn id="4" idx="6"/>
            <a:endCxn id="6" idx="2"/>
          </p:cNvCxnSpPr>
          <p:nvPr/>
        </p:nvCxnSpPr>
        <p:spPr>
          <a:xfrm flipV="1">
            <a:off x="2595649" y="2614192"/>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24B4EC47-E763-45F1-B333-3BF16A703502}"/>
              </a:ext>
            </a:extLst>
          </p:cNvPr>
          <p:cNvCxnSpPr>
            <a:cxnSpLocks/>
            <a:stCxn id="6" idx="4"/>
            <a:endCxn id="7" idx="0"/>
          </p:cNvCxnSpPr>
          <p:nvPr/>
        </p:nvCxnSpPr>
        <p:spPr>
          <a:xfrm rot="16200000" flipH="1">
            <a:off x="3774652" y="3498732"/>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8A11551-E137-4D32-8EF1-642E0CA52DCD}"/>
              </a:ext>
            </a:extLst>
          </p:cNvPr>
          <p:cNvCxnSpPr>
            <a:cxnSpLocks/>
            <a:stCxn id="4" idx="2"/>
            <a:endCxn id="4" idx="0"/>
          </p:cNvCxnSpPr>
          <p:nvPr/>
        </p:nvCxnSpPr>
        <p:spPr>
          <a:xfrm rot="10800000" flipH="1">
            <a:off x="1061815" y="2249171"/>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19A90D2F-DE82-468D-8B3F-8FC3285B5D36}"/>
              </a:ext>
            </a:extLst>
          </p:cNvPr>
          <p:cNvCxnSpPr>
            <a:cxnSpLocks/>
            <a:stCxn id="6" idx="6"/>
            <a:endCxn id="6" idx="0"/>
          </p:cNvCxnSpPr>
          <p:nvPr/>
        </p:nvCxnSpPr>
        <p:spPr>
          <a:xfrm flipH="1" flipV="1">
            <a:off x="4294171" y="2249169"/>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1F5503-BE24-489D-AC00-5E07DFB5CBDE}"/>
              </a:ext>
            </a:extLst>
          </p:cNvPr>
          <p:cNvCxnSpPr>
            <a:cxnSpLocks/>
            <a:stCxn id="5" idx="7"/>
            <a:endCxn id="6" idx="3"/>
          </p:cNvCxnSpPr>
          <p:nvPr/>
        </p:nvCxnSpPr>
        <p:spPr>
          <a:xfrm flipV="1">
            <a:off x="2371022" y="2872301"/>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7EC510-24BB-4238-8843-B5E9882880F5}"/>
              </a:ext>
            </a:extLst>
          </p:cNvPr>
          <p:cNvCxnSpPr>
            <a:cxnSpLocks/>
            <a:stCxn id="5" idx="0"/>
            <a:endCxn id="4" idx="4"/>
          </p:cNvCxnSpPr>
          <p:nvPr/>
        </p:nvCxnSpPr>
        <p:spPr>
          <a:xfrm flipV="1">
            <a:off x="1828731" y="2979215"/>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286097-E072-419C-B0FF-08A5E8218336}"/>
                  </a:ext>
                </a:extLst>
              </p:cNvPr>
              <p:cNvSpPr txBox="1"/>
              <p:nvPr/>
            </p:nvSpPr>
            <p:spPr>
              <a:xfrm>
                <a:off x="2841454" y="217141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14" name="TextBox 13">
                <a:extLst>
                  <a:ext uri="{FF2B5EF4-FFF2-40B4-BE49-F238E27FC236}">
                    <a16:creationId xmlns:a16="http://schemas.microsoft.com/office/drawing/2014/main" id="{5E286097-E072-419C-B0FF-08A5E8218336}"/>
                  </a:ext>
                </a:extLst>
              </p:cNvPr>
              <p:cNvSpPr txBox="1">
                <a:spLocks noRot="1" noChangeAspect="1" noMove="1" noResize="1" noEditPoints="1" noAdjustHandles="1" noChangeArrowheads="1" noChangeShapeType="1" noTextEdit="1"/>
              </p:cNvSpPr>
              <p:nvPr/>
            </p:nvSpPr>
            <p:spPr>
              <a:xfrm>
                <a:off x="2841454" y="2171416"/>
                <a:ext cx="60468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B5CFD8-A4EA-461D-9FA4-9C09D6308670}"/>
                  </a:ext>
                </a:extLst>
              </p:cNvPr>
              <p:cNvSpPr txBox="1"/>
              <p:nvPr/>
            </p:nvSpPr>
            <p:spPr>
              <a:xfrm>
                <a:off x="3751879"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15" name="TextBox 14">
                <a:extLst>
                  <a:ext uri="{FF2B5EF4-FFF2-40B4-BE49-F238E27FC236}">
                    <a16:creationId xmlns:a16="http://schemas.microsoft.com/office/drawing/2014/main" id="{2DB5CFD8-A4EA-461D-9FA4-9C09D6308670}"/>
                  </a:ext>
                </a:extLst>
              </p:cNvPr>
              <p:cNvSpPr txBox="1">
                <a:spLocks noRot="1" noChangeAspect="1" noMove="1" noResize="1" noEditPoints="1" noAdjustHandles="1" noChangeArrowheads="1" noChangeShapeType="1" noTextEdit="1"/>
              </p:cNvSpPr>
              <p:nvPr/>
            </p:nvSpPr>
            <p:spPr>
              <a:xfrm>
                <a:off x="3751879" y="3213555"/>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3F1AD4-7B23-48CC-AE80-3C521ACC820B}"/>
                  </a:ext>
                </a:extLst>
              </p:cNvPr>
              <p:cNvSpPr txBox="1"/>
              <p:nvPr/>
            </p:nvSpPr>
            <p:spPr>
              <a:xfrm>
                <a:off x="4391771" y="1699198"/>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16" name="TextBox 15">
                <a:extLst>
                  <a:ext uri="{FF2B5EF4-FFF2-40B4-BE49-F238E27FC236}">
                    <a16:creationId xmlns:a16="http://schemas.microsoft.com/office/drawing/2014/main" id="{553F1AD4-7B23-48CC-AE80-3C521ACC820B}"/>
                  </a:ext>
                </a:extLst>
              </p:cNvPr>
              <p:cNvSpPr txBox="1">
                <a:spLocks noRot="1" noChangeAspect="1" noMove="1" noResize="1" noEditPoints="1" noAdjustHandles="1" noChangeArrowheads="1" noChangeShapeType="1" noTextEdit="1"/>
              </p:cNvSpPr>
              <p:nvPr/>
            </p:nvSpPr>
            <p:spPr>
              <a:xfrm>
                <a:off x="4391771" y="1699198"/>
                <a:ext cx="60468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76F0048-9A6A-432E-8D97-68902ED3D445}"/>
                  </a:ext>
                </a:extLst>
              </p:cNvPr>
              <p:cNvSpPr txBox="1"/>
              <p:nvPr/>
            </p:nvSpPr>
            <p:spPr>
              <a:xfrm>
                <a:off x="1604106" y="169898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 </m:t>
                      </m:r>
                    </m:oMath>
                  </m:oMathPara>
                </a14:m>
                <a:endParaRPr lang="en-US" sz="1600" b="1" dirty="0"/>
              </a:p>
            </p:txBody>
          </p:sp>
        </mc:Choice>
        <mc:Fallback xmlns="">
          <p:sp>
            <p:nvSpPr>
              <p:cNvPr id="17" name="TextBox 16">
                <a:extLst>
                  <a:ext uri="{FF2B5EF4-FFF2-40B4-BE49-F238E27FC236}">
                    <a16:creationId xmlns:a16="http://schemas.microsoft.com/office/drawing/2014/main" id="{D76F0048-9A6A-432E-8D97-68902ED3D445}"/>
                  </a:ext>
                </a:extLst>
              </p:cNvPr>
              <p:cNvSpPr txBox="1">
                <a:spLocks noRot="1" noChangeAspect="1" noMove="1" noResize="1" noEditPoints="1" noAdjustHandles="1" noChangeArrowheads="1" noChangeShapeType="1" noTextEdit="1"/>
              </p:cNvSpPr>
              <p:nvPr/>
            </p:nvSpPr>
            <p:spPr>
              <a:xfrm>
                <a:off x="1604106" y="1698986"/>
                <a:ext cx="1015490"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878142-35E9-493F-AF29-661D85E63ADF}"/>
                  </a:ext>
                </a:extLst>
              </p:cNvPr>
              <p:cNvSpPr txBox="1"/>
              <p:nvPr/>
            </p:nvSpPr>
            <p:spPr>
              <a:xfrm>
                <a:off x="722510" y="320296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18" name="TextBox 17">
                <a:extLst>
                  <a:ext uri="{FF2B5EF4-FFF2-40B4-BE49-F238E27FC236}">
                    <a16:creationId xmlns:a16="http://schemas.microsoft.com/office/drawing/2014/main" id="{93878142-35E9-493F-AF29-661D85E63ADF}"/>
                  </a:ext>
                </a:extLst>
              </p:cNvPr>
              <p:cNvSpPr txBox="1">
                <a:spLocks noRot="1" noChangeAspect="1" noMove="1" noResize="1" noEditPoints="1" noAdjustHandles="1" noChangeArrowheads="1" noChangeShapeType="1" noTextEdit="1"/>
              </p:cNvSpPr>
              <p:nvPr/>
            </p:nvSpPr>
            <p:spPr>
              <a:xfrm>
                <a:off x="722510" y="3202965"/>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762FD29-DA77-4F52-9E49-595F2796D6BE}"/>
                  </a:ext>
                </a:extLst>
              </p:cNvPr>
              <p:cNvSpPr txBox="1"/>
              <p:nvPr/>
            </p:nvSpPr>
            <p:spPr>
              <a:xfrm>
                <a:off x="2738049" y="401179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19" name="TextBox 18">
                <a:extLst>
                  <a:ext uri="{FF2B5EF4-FFF2-40B4-BE49-F238E27FC236}">
                    <a16:creationId xmlns:a16="http://schemas.microsoft.com/office/drawing/2014/main" id="{0762FD29-DA77-4F52-9E49-595F2796D6BE}"/>
                  </a:ext>
                </a:extLst>
              </p:cNvPr>
              <p:cNvSpPr txBox="1">
                <a:spLocks noRot="1" noChangeAspect="1" noMove="1" noResize="1" noEditPoints="1" noAdjustHandles="1" noChangeArrowheads="1" noChangeShapeType="1" noTextEdit="1"/>
              </p:cNvSpPr>
              <p:nvPr/>
            </p:nvSpPr>
            <p:spPr>
              <a:xfrm>
                <a:off x="2738049" y="4011790"/>
                <a:ext cx="604684" cy="369332"/>
              </a:xfrm>
              <a:prstGeom prst="rect">
                <a:avLst/>
              </a:prstGeom>
              <a:blipFill>
                <a:blip r:embed="rId11"/>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155652C0-F020-448D-948F-ACE4F12ABE17}"/>
              </a:ext>
            </a:extLst>
          </p:cNvPr>
          <p:cNvCxnSpPr>
            <a:cxnSpLocks/>
            <a:stCxn id="4" idx="3"/>
            <a:endCxn id="5" idx="1"/>
          </p:cNvCxnSpPr>
          <p:nvPr/>
        </p:nvCxnSpPr>
        <p:spPr>
          <a:xfrm rot="5400000">
            <a:off x="660007" y="3498734"/>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A3080B-1735-4C21-9058-EFA9A2CFA8F8}"/>
                  </a:ext>
                </a:extLst>
              </p:cNvPr>
              <p:cNvSpPr txBox="1"/>
              <p:nvPr/>
            </p:nvSpPr>
            <p:spPr>
              <a:xfrm>
                <a:off x="1797819"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21" name="TextBox 20">
                <a:extLst>
                  <a:ext uri="{FF2B5EF4-FFF2-40B4-BE49-F238E27FC236}">
                    <a16:creationId xmlns:a16="http://schemas.microsoft.com/office/drawing/2014/main" id="{1CA3080B-1735-4C21-9058-EFA9A2CFA8F8}"/>
                  </a:ext>
                </a:extLst>
              </p:cNvPr>
              <p:cNvSpPr txBox="1">
                <a:spLocks noRot="1" noChangeAspect="1" noMove="1" noResize="1" noEditPoints="1" noAdjustHandles="1" noChangeArrowheads="1" noChangeShapeType="1" noTextEdit="1"/>
              </p:cNvSpPr>
              <p:nvPr/>
            </p:nvSpPr>
            <p:spPr>
              <a:xfrm>
                <a:off x="1797819" y="3213555"/>
                <a:ext cx="604684" cy="369332"/>
              </a:xfrm>
              <a:prstGeom prst="rect">
                <a:avLst/>
              </a:prstGeom>
              <a:blipFill>
                <a:blip r:embed="rId12"/>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C1AA2C2-3D4E-410E-98C2-700E194DCEB2}"/>
              </a:ext>
            </a:extLst>
          </p:cNvPr>
          <p:cNvCxnSpPr>
            <a:cxnSpLocks/>
            <a:stCxn id="5" idx="6"/>
            <a:endCxn id="7" idx="2"/>
          </p:cNvCxnSpPr>
          <p:nvPr/>
        </p:nvCxnSpPr>
        <p:spPr>
          <a:xfrm flipV="1">
            <a:off x="2595647" y="4383276"/>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0B1FD1-5FE2-4A23-8D6C-B70C664B1FF2}"/>
                  </a:ext>
                </a:extLst>
              </p:cNvPr>
              <p:cNvSpPr txBox="1"/>
              <p:nvPr/>
            </p:nvSpPr>
            <p:spPr>
              <a:xfrm>
                <a:off x="2642450"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23" name="TextBox 22">
                <a:extLst>
                  <a:ext uri="{FF2B5EF4-FFF2-40B4-BE49-F238E27FC236}">
                    <a16:creationId xmlns:a16="http://schemas.microsoft.com/office/drawing/2014/main" id="{B30B1FD1-5FE2-4A23-8D6C-B70C664B1FF2}"/>
                  </a:ext>
                </a:extLst>
              </p:cNvPr>
              <p:cNvSpPr txBox="1">
                <a:spLocks noRot="1" noChangeAspect="1" noMove="1" noResize="1" noEditPoints="1" noAdjustHandles="1" noChangeArrowheads="1" noChangeShapeType="1" noTextEdit="1"/>
              </p:cNvSpPr>
              <p:nvPr/>
            </p:nvSpPr>
            <p:spPr>
              <a:xfrm>
                <a:off x="2642450" y="3213555"/>
                <a:ext cx="60468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672903-D83B-48CB-BFA7-C53350B3BC0F}"/>
                  </a:ext>
                </a:extLst>
              </p:cNvPr>
              <p:cNvSpPr txBox="1"/>
              <p:nvPr/>
            </p:nvSpPr>
            <p:spPr>
              <a:xfrm>
                <a:off x="934355" y="1668207"/>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24" name="TextBox 23">
                <a:extLst>
                  <a:ext uri="{FF2B5EF4-FFF2-40B4-BE49-F238E27FC236}">
                    <a16:creationId xmlns:a16="http://schemas.microsoft.com/office/drawing/2014/main" id="{D4672903-D83B-48CB-BFA7-C53350B3BC0F}"/>
                  </a:ext>
                </a:extLst>
              </p:cNvPr>
              <p:cNvSpPr txBox="1">
                <a:spLocks noRot="1" noChangeAspect="1" noMove="1" noResize="1" noEditPoints="1" noAdjustHandles="1" noChangeArrowheads="1" noChangeShapeType="1" noTextEdit="1"/>
              </p:cNvSpPr>
              <p:nvPr/>
            </p:nvSpPr>
            <p:spPr>
              <a:xfrm>
                <a:off x="934355" y="1668207"/>
                <a:ext cx="60468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F5ADAA3-67E2-4D52-9FC1-4AF46450E311}"/>
                  </a:ext>
                </a:extLst>
              </p:cNvPr>
              <p:cNvSpPr txBox="1"/>
              <p:nvPr/>
            </p:nvSpPr>
            <p:spPr>
              <a:xfrm>
                <a:off x="4996455" y="169898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25" name="TextBox 24">
                <a:extLst>
                  <a:ext uri="{FF2B5EF4-FFF2-40B4-BE49-F238E27FC236}">
                    <a16:creationId xmlns:a16="http://schemas.microsoft.com/office/drawing/2014/main" id="{2F5ADAA3-67E2-4D52-9FC1-4AF46450E311}"/>
                  </a:ext>
                </a:extLst>
              </p:cNvPr>
              <p:cNvSpPr txBox="1">
                <a:spLocks noRot="1" noChangeAspect="1" noMove="1" noResize="1" noEditPoints="1" noAdjustHandles="1" noChangeArrowheads="1" noChangeShapeType="1" noTextEdit="1"/>
              </p:cNvSpPr>
              <p:nvPr/>
            </p:nvSpPr>
            <p:spPr>
              <a:xfrm>
                <a:off x="4996455" y="1698986"/>
                <a:ext cx="1015490"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4EF405-9AD3-4E73-8D02-4F7951999734}"/>
                  </a:ext>
                </a:extLst>
              </p:cNvPr>
              <p:cNvSpPr txBox="1"/>
              <p:nvPr/>
            </p:nvSpPr>
            <p:spPr>
              <a:xfrm>
                <a:off x="2553707" y="250965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26" name="TextBox 25">
                <a:extLst>
                  <a:ext uri="{FF2B5EF4-FFF2-40B4-BE49-F238E27FC236}">
                    <a16:creationId xmlns:a16="http://schemas.microsoft.com/office/drawing/2014/main" id="{5D4EF405-9AD3-4E73-8D02-4F7951999734}"/>
                  </a:ext>
                </a:extLst>
              </p:cNvPr>
              <p:cNvSpPr txBox="1">
                <a:spLocks noRot="1" noChangeAspect="1" noMove="1" noResize="1" noEditPoints="1" noAdjustHandles="1" noChangeArrowheads="1" noChangeShapeType="1" noTextEdit="1"/>
              </p:cNvSpPr>
              <p:nvPr/>
            </p:nvSpPr>
            <p:spPr>
              <a:xfrm>
                <a:off x="2553707" y="2509656"/>
                <a:ext cx="1015490"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93FE6D-D440-40A1-A824-8E156DDFCBB5}"/>
                  </a:ext>
                </a:extLst>
              </p:cNvPr>
              <p:cNvSpPr txBox="1"/>
              <p:nvPr/>
            </p:nvSpPr>
            <p:spPr>
              <a:xfrm>
                <a:off x="4169884" y="3244333"/>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𝟒</m:t>
                      </m:r>
                    </m:oMath>
                  </m:oMathPara>
                </a14:m>
                <a:endParaRPr lang="en-US" sz="1600" b="1" dirty="0"/>
              </a:p>
            </p:txBody>
          </p:sp>
        </mc:Choice>
        <mc:Fallback xmlns="">
          <p:sp>
            <p:nvSpPr>
              <p:cNvPr id="27" name="TextBox 26">
                <a:extLst>
                  <a:ext uri="{FF2B5EF4-FFF2-40B4-BE49-F238E27FC236}">
                    <a16:creationId xmlns:a16="http://schemas.microsoft.com/office/drawing/2014/main" id="{1793FE6D-D440-40A1-A824-8E156DDFCBB5}"/>
                  </a:ext>
                </a:extLst>
              </p:cNvPr>
              <p:cNvSpPr txBox="1">
                <a:spLocks noRot="1" noChangeAspect="1" noMove="1" noResize="1" noEditPoints="1" noAdjustHandles="1" noChangeArrowheads="1" noChangeShapeType="1" noTextEdit="1"/>
              </p:cNvSpPr>
              <p:nvPr/>
            </p:nvSpPr>
            <p:spPr>
              <a:xfrm>
                <a:off x="4169884" y="3244333"/>
                <a:ext cx="1015490"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462B558-A108-419F-AB96-0E4363137565}"/>
                  </a:ext>
                </a:extLst>
              </p:cNvPr>
              <p:cNvSpPr txBox="1"/>
              <p:nvPr/>
            </p:nvSpPr>
            <p:spPr>
              <a:xfrm>
                <a:off x="2511764" y="4381122"/>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28" name="TextBox 27">
                <a:extLst>
                  <a:ext uri="{FF2B5EF4-FFF2-40B4-BE49-F238E27FC236}">
                    <a16:creationId xmlns:a16="http://schemas.microsoft.com/office/drawing/2014/main" id="{B462B558-A108-419F-AB96-0E4363137565}"/>
                  </a:ext>
                </a:extLst>
              </p:cNvPr>
              <p:cNvSpPr txBox="1">
                <a:spLocks noRot="1" noChangeAspect="1" noMove="1" noResize="1" noEditPoints="1" noAdjustHandles="1" noChangeArrowheads="1" noChangeShapeType="1" noTextEdit="1"/>
              </p:cNvSpPr>
              <p:nvPr/>
            </p:nvSpPr>
            <p:spPr>
              <a:xfrm>
                <a:off x="2511764" y="4381122"/>
                <a:ext cx="1015490"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712B93B-6F60-459A-B81D-F6478268646F}"/>
                  </a:ext>
                </a:extLst>
              </p:cNvPr>
              <p:cNvSpPr txBox="1"/>
              <p:nvPr/>
            </p:nvSpPr>
            <p:spPr>
              <a:xfrm>
                <a:off x="2801239" y="346201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29" name="TextBox 28">
                <a:extLst>
                  <a:ext uri="{FF2B5EF4-FFF2-40B4-BE49-F238E27FC236}">
                    <a16:creationId xmlns:a16="http://schemas.microsoft.com/office/drawing/2014/main" id="{F712B93B-6F60-459A-B81D-F6478268646F}"/>
                  </a:ext>
                </a:extLst>
              </p:cNvPr>
              <p:cNvSpPr txBox="1">
                <a:spLocks noRot="1" noChangeAspect="1" noMove="1" noResize="1" noEditPoints="1" noAdjustHandles="1" noChangeArrowheads="1" noChangeShapeType="1" noTextEdit="1"/>
              </p:cNvSpPr>
              <p:nvPr/>
            </p:nvSpPr>
            <p:spPr>
              <a:xfrm>
                <a:off x="2801239" y="3462015"/>
                <a:ext cx="1015490"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C1ADC3-F114-4295-8C10-B576D541FB7E}"/>
                  </a:ext>
                </a:extLst>
              </p:cNvPr>
              <p:cNvSpPr txBox="1"/>
              <p:nvPr/>
            </p:nvSpPr>
            <p:spPr>
              <a:xfrm>
                <a:off x="478369" y="3686921"/>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30" name="TextBox 29">
                <a:extLst>
                  <a:ext uri="{FF2B5EF4-FFF2-40B4-BE49-F238E27FC236}">
                    <a16:creationId xmlns:a16="http://schemas.microsoft.com/office/drawing/2014/main" id="{57C1ADC3-F114-4295-8C10-B576D541FB7E}"/>
                  </a:ext>
                </a:extLst>
              </p:cNvPr>
              <p:cNvSpPr txBox="1">
                <a:spLocks noRot="1" noChangeAspect="1" noMove="1" noResize="1" noEditPoints="1" noAdjustHandles="1" noChangeArrowheads="1" noChangeShapeType="1" noTextEdit="1"/>
              </p:cNvSpPr>
              <p:nvPr/>
            </p:nvSpPr>
            <p:spPr>
              <a:xfrm>
                <a:off x="478369" y="3686921"/>
                <a:ext cx="1015490"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A2072B3-772B-444B-AC77-42B5BD112FE3}"/>
                  </a:ext>
                </a:extLst>
              </p:cNvPr>
              <p:cNvSpPr txBox="1"/>
              <p:nvPr/>
            </p:nvSpPr>
            <p:spPr>
              <a:xfrm>
                <a:off x="1693488" y="3679698"/>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31" name="TextBox 30">
                <a:extLst>
                  <a:ext uri="{FF2B5EF4-FFF2-40B4-BE49-F238E27FC236}">
                    <a16:creationId xmlns:a16="http://schemas.microsoft.com/office/drawing/2014/main" id="{9A2072B3-772B-444B-AC77-42B5BD112FE3}"/>
                  </a:ext>
                </a:extLst>
              </p:cNvPr>
              <p:cNvSpPr txBox="1">
                <a:spLocks noRot="1" noChangeAspect="1" noMove="1" noResize="1" noEditPoints="1" noAdjustHandles="1" noChangeArrowheads="1" noChangeShapeType="1" noTextEdit="1"/>
              </p:cNvSpPr>
              <p:nvPr/>
            </p:nvSpPr>
            <p:spPr>
              <a:xfrm>
                <a:off x="1693488" y="3679698"/>
                <a:ext cx="1015490" cy="338554"/>
              </a:xfrm>
              <a:prstGeom prst="rect">
                <a:avLst/>
              </a:prstGeom>
              <a:blipFill>
                <a:blip r:embed="rId21"/>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FCDCC6B-2434-4CCE-B965-FA6D5688D042}"/>
              </a:ext>
            </a:extLst>
          </p:cNvPr>
          <p:cNvSpPr/>
          <p:nvPr/>
        </p:nvSpPr>
        <p:spPr bwMode="gray">
          <a:xfrm>
            <a:off x="5365174" y="4191368"/>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43" name="Straight Arrow Connector 42">
            <a:extLst>
              <a:ext uri="{FF2B5EF4-FFF2-40B4-BE49-F238E27FC236}">
                <a16:creationId xmlns:a16="http://schemas.microsoft.com/office/drawing/2014/main" id="{E98BBAF1-8169-4361-8C37-246A6A986491}"/>
              </a:ext>
            </a:extLst>
          </p:cNvPr>
          <p:cNvCxnSpPr>
            <a:cxnSpLocks/>
            <a:stCxn id="7" idx="6"/>
            <a:endCxn id="32" idx="1"/>
          </p:cNvCxnSpPr>
          <p:nvPr/>
        </p:nvCxnSpPr>
        <p:spPr>
          <a:xfrm>
            <a:off x="5061088" y="4383276"/>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77135F3-520A-4505-8B59-2CC3B411508C}"/>
                  </a:ext>
                </a:extLst>
              </p:cNvPr>
              <p:cNvSpPr txBox="1"/>
              <p:nvPr/>
            </p:nvSpPr>
            <p:spPr>
              <a:xfrm>
                <a:off x="4899516" y="3982411"/>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m:t>
                      </m:r>
                    </m:oMath>
                  </m:oMathPara>
                </a14:m>
                <a:endParaRPr lang="en-US" dirty="0"/>
              </a:p>
            </p:txBody>
          </p:sp>
        </mc:Choice>
        <mc:Fallback xmlns="">
          <p:sp>
            <p:nvSpPr>
              <p:cNvPr id="46" name="TextBox 45">
                <a:extLst>
                  <a:ext uri="{FF2B5EF4-FFF2-40B4-BE49-F238E27FC236}">
                    <a16:creationId xmlns:a16="http://schemas.microsoft.com/office/drawing/2014/main" id="{877135F3-520A-4505-8B59-2CC3B411508C}"/>
                  </a:ext>
                </a:extLst>
              </p:cNvPr>
              <p:cNvSpPr txBox="1">
                <a:spLocks noRot="1" noChangeAspect="1" noMove="1" noResize="1" noEditPoints="1" noAdjustHandles="1" noChangeArrowheads="1" noChangeShapeType="1" noTextEdit="1"/>
              </p:cNvSpPr>
              <p:nvPr/>
            </p:nvSpPr>
            <p:spPr>
              <a:xfrm>
                <a:off x="4899516" y="3982411"/>
                <a:ext cx="60468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DDE7840-C631-4FE5-945F-509057AA1FF4}"/>
                  </a:ext>
                </a:extLst>
              </p:cNvPr>
              <p:cNvSpPr txBox="1"/>
              <p:nvPr/>
            </p:nvSpPr>
            <p:spPr>
              <a:xfrm>
                <a:off x="4704524" y="4550399"/>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𝟎</m:t>
                      </m:r>
                    </m:oMath>
                  </m:oMathPara>
                </a14:m>
                <a:endParaRPr lang="en-US" sz="1600" b="1" dirty="0"/>
              </a:p>
            </p:txBody>
          </p:sp>
        </mc:Choice>
        <mc:Fallback xmlns="">
          <p:sp>
            <p:nvSpPr>
              <p:cNvPr id="47" name="TextBox 46">
                <a:extLst>
                  <a:ext uri="{FF2B5EF4-FFF2-40B4-BE49-F238E27FC236}">
                    <a16:creationId xmlns:a16="http://schemas.microsoft.com/office/drawing/2014/main" id="{2DDE7840-C631-4FE5-945F-509057AA1FF4}"/>
                  </a:ext>
                </a:extLst>
              </p:cNvPr>
              <p:cNvSpPr txBox="1">
                <a:spLocks noRot="1" noChangeAspect="1" noMove="1" noResize="1" noEditPoints="1" noAdjustHandles="1" noChangeArrowheads="1" noChangeShapeType="1" noTextEdit="1"/>
              </p:cNvSpPr>
              <p:nvPr/>
            </p:nvSpPr>
            <p:spPr>
              <a:xfrm>
                <a:off x="4704524" y="4550399"/>
                <a:ext cx="1015490" cy="33855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8F44B9C4-7631-497E-92CD-462B84EB539F}"/>
                  </a:ext>
                </a:extLst>
              </p:cNvPr>
              <p:cNvSpPr/>
              <p:nvPr/>
            </p:nvSpPr>
            <p:spPr>
              <a:xfrm>
                <a:off x="6712185" y="227994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8" name="Oval 47">
                <a:extLst>
                  <a:ext uri="{FF2B5EF4-FFF2-40B4-BE49-F238E27FC236}">
                    <a16:creationId xmlns:a16="http://schemas.microsoft.com/office/drawing/2014/main" id="{8F44B9C4-7631-497E-92CD-462B84EB539F}"/>
                  </a:ext>
                </a:extLst>
              </p:cNvPr>
              <p:cNvSpPr>
                <a:spLocks noRot="1" noChangeAspect="1" noMove="1" noResize="1" noEditPoints="1" noAdjustHandles="1" noChangeArrowheads="1" noChangeShapeType="1" noTextEdit="1"/>
              </p:cNvSpPr>
              <p:nvPr/>
            </p:nvSpPr>
            <p:spPr>
              <a:xfrm>
                <a:off x="6712185" y="2279949"/>
                <a:ext cx="1533833" cy="730045"/>
              </a:xfrm>
              <a:prstGeom prst="ellipse">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AC1BB95A-C53D-41F1-9CCC-0A16EEE1B707}"/>
                  </a:ext>
                </a:extLst>
              </p:cNvPr>
              <p:cNvSpPr/>
              <p:nvPr/>
            </p:nvSpPr>
            <p:spPr>
              <a:xfrm>
                <a:off x="6712183" y="4049034"/>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49" name="Oval 48">
                <a:extLst>
                  <a:ext uri="{FF2B5EF4-FFF2-40B4-BE49-F238E27FC236}">
                    <a16:creationId xmlns:a16="http://schemas.microsoft.com/office/drawing/2014/main" id="{AC1BB95A-C53D-41F1-9CCC-0A16EEE1B707}"/>
                  </a:ext>
                </a:extLst>
              </p:cNvPr>
              <p:cNvSpPr>
                <a:spLocks noRot="1" noChangeAspect="1" noMove="1" noResize="1" noEditPoints="1" noAdjustHandles="1" noChangeArrowheads="1" noChangeShapeType="1" noTextEdit="1"/>
              </p:cNvSpPr>
              <p:nvPr/>
            </p:nvSpPr>
            <p:spPr>
              <a:xfrm>
                <a:off x="6712183" y="4049034"/>
                <a:ext cx="1533833" cy="730045"/>
              </a:xfrm>
              <a:prstGeom prst="ellipse">
                <a:avLst/>
              </a:prstGeom>
              <a:blipFill>
                <a:blip r:embed="rId25"/>
                <a:stretch>
                  <a:fillRect/>
                </a:stretch>
              </a:blipFill>
            </p:spPr>
            <p:txBody>
              <a:bodyPr/>
              <a:lstStyle/>
              <a:p>
                <a:r>
                  <a:rPr lang="en-US">
                    <a:noFill/>
                  </a:rPr>
                  <a:t> </a:t>
                </a:r>
              </a:p>
            </p:txBody>
          </p:sp>
        </mc:Fallback>
      </mc:AlternateContent>
      <p:sp>
        <p:nvSpPr>
          <p:cNvPr id="50" name="Oval 49">
            <a:extLst>
              <a:ext uri="{FF2B5EF4-FFF2-40B4-BE49-F238E27FC236}">
                <a16:creationId xmlns:a16="http://schemas.microsoft.com/office/drawing/2014/main" id="{C8CA964A-5C3C-4582-9DC5-E190C2E3E062}"/>
              </a:ext>
            </a:extLst>
          </p:cNvPr>
          <p:cNvSpPr/>
          <p:nvPr/>
        </p:nvSpPr>
        <p:spPr>
          <a:xfrm>
            <a:off x="9177623" y="2279948"/>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rPr>
              <a:t>0</a:t>
            </a:r>
          </a:p>
        </p:txBody>
      </p:sp>
      <p:sp>
        <p:nvSpPr>
          <p:cNvPr id="51" name="Oval 50">
            <a:extLst>
              <a:ext uri="{FF2B5EF4-FFF2-40B4-BE49-F238E27FC236}">
                <a16:creationId xmlns:a16="http://schemas.microsoft.com/office/drawing/2014/main" id="{504D5976-3C24-4116-BA6D-324875AB39E5}"/>
              </a:ext>
            </a:extLst>
          </p:cNvPr>
          <p:cNvSpPr/>
          <p:nvPr/>
        </p:nvSpPr>
        <p:spPr>
          <a:xfrm>
            <a:off x="9177624" y="4049032"/>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rPr>
              <a:t>20</a:t>
            </a:r>
          </a:p>
        </p:txBody>
      </p:sp>
      <p:cxnSp>
        <p:nvCxnSpPr>
          <p:cNvPr id="52" name="Connector: Elbow 51">
            <a:extLst>
              <a:ext uri="{FF2B5EF4-FFF2-40B4-BE49-F238E27FC236}">
                <a16:creationId xmlns:a16="http://schemas.microsoft.com/office/drawing/2014/main" id="{A2958A2D-8CBB-4610-988C-4A2E1FF9FBAE}"/>
              </a:ext>
            </a:extLst>
          </p:cNvPr>
          <p:cNvCxnSpPr>
            <a:stCxn id="48" idx="6"/>
            <a:endCxn id="50" idx="2"/>
          </p:cNvCxnSpPr>
          <p:nvPr/>
        </p:nvCxnSpPr>
        <p:spPr>
          <a:xfrm flipV="1">
            <a:off x="8246018" y="2644971"/>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94994000-D585-472F-BCE7-AD0661F72C03}"/>
              </a:ext>
            </a:extLst>
          </p:cNvPr>
          <p:cNvCxnSpPr>
            <a:cxnSpLocks/>
            <a:stCxn id="50" idx="4"/>
            <a:endCxn id="51" idx="0"/>
          </p:cNvCxnSpPr>
          <p:nvPr/>
        </p:nvCxnSpPr>
        <p:spPr>
          <a:xfrm rot="16200000" flipH="1">
            <a:off x="9425021" y="3529511"/>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0D128D1F-FA1C-4E90-AF21-4AC1D183A013}"/>
              </a:ext>
            </a:extLst>
          </p:cNvPr>
          <p:cNvCxnSpPr>
            <a:cxnSpLocks/>
            <a:stCxn id="48" idx="2"/>
            <a:endCxn id="48" idx="0"/>
          </p:cNvCxnSpPr>
          <p:nvPr/>
        </p:nvCxnSpPr>
        <p:spPr>
          <a:xfrm rot="10800000" flipH="1">
            <a:off x="6712184" y="2279950"/>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44095E9-1E7B-46C1-BA98-2573A503F319}"/>
              </a:ext>
            </a:extLst>
          </p:cNvPr>
          <p:cNvCxnSpPr>
            <a:cxnSpLocks/>
            <a:stCxn id="50" idx="6"/>
            <a:endCxn id="50" idx="0"/>
          </p:cNvCxnSpPr>
          <p:nvPr/>
        </p:nvCxnSpPr>
        <p:spPr>
          <a:xfrm flipH="1" flipV="1">
            <a:off x="9944540" y="2279948"/>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747906-3CA3-4C35-8637-88D4B68633B2}"/>
              </a:ext>
            </a:extLst>
          </p:cNvPr>
          <p:cNvCxnSpPr>
            <a:cxnSpLocks/>
            <a:stCxn id="49" idx="7"/>
            <a:endCxn id="50" idx="3"/>
          </p:cNvCxnSpPr>
          <p:nvPr/>
        </p:nvCxnSpPr>
        <p:spPr>
          <a:xfrm flipV="1">
            <a:off x="8021391" y="2903080"/>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DD22221-876E-4D95-A8FF-3B49C0A1F4D2}"/>
              </a:ext>
            </a:extLst>
          </p:cNvPr>
          <p:cNvCxnSpPr>
            <a:cxnSpLocks/>
            <a:stCxn id="49" idx="0"/>
            <a:endCxn id="48" idx="4"/>
          </p:cNvCxnSpPr>
          <p:nvPr/>
        </p:nvCxnSpPr>
        <p:spPr>
          <a:xfrm flipV="1">
            <a:off x="7479100" y="3009994"/>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7461E5D-07FF-4B38-AEC5-C6870037567B}"/>
                  </a:ext>
                </a:extLst>
              </p:cNvPr>
              <p:cNvSpPr txBox="1"/>
              <p:nvPr/>
            </p:nvSpPr>
            <p:spPr>
              <a:xfrm>
                <a:off x="8491823" y="220219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58" name="TextBox 57">
                <a:extLst>
                  <a:ext uri="{FF2B5EF4-FFF2-40B4-BE49-F238E27FC236}">
                    <a16:creationId xmlns:a16="http://schemas.microsoft.com/office/drawing/2014/main" id="{B7461E5D-07FF-4B38-AEC5-C6870037567B}"/>
                  </a:ext>
                </a:extLst>
              </p:cNvPr>
              <p:cNvSpPr txBox="1">
                <a:spLocks noRot="1" noChangeAspect="1" noMove="1" noResize="1" noEditPoints="1" noAdjustHandles="1" noChangeArrowheads="1" noChangeShapeType="1" noTextEdit="1"/>
              </p:cNvSpPr>
              <p:nvPr/>
            </p:nvSpPr>
            <p:spPr>
              <a:xfrm>
                <a:off x="8491823" y="2202195"/>
                <a:ext cx="604684" cy="3693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B36DDC4-43DD-4A45-87C0-1696BC0E6BD0}"/>
                  </a:ext>
                </a:extLst>
              </p:cNvPr>
              <p:cNvSpPr txBox="1"/>
              <p:nvPr/>
            </p:nvSpPr>
            <p:spPr>
              <a:xfrm>
                <a:off x="9402248"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59" name="TextBox 58">
                <a:extLst>
                  <a:ext uri="{FF2B5EF4-FFF2-40B4-BE49-F238E27FC236}">
                    <a16:creationId xmlns:a16="http://schemas.microsoft.com/office/drawing/2014/main" id="{BB36DDC4-43DD-4A45-87C0-1696BC0E6BD0}"/>
                  </a:ext>
                </a:extLst>
              </p:cNvPr>
              <p:cNvSpPr txBox="1">
                <a:spLocks noRot="1" noChangeAspect="1" noMove="1" noResize="1" noEditPoints="1" noAdjustHandles="1" noChangeArrowheads="1" noChangeShapeType="1" noTextEdit="1"/>
              </p:cNvSpPr>
              <p:nvPr/>
            </p:nvSpPr>
            <p:spPr>
              <a:xfrm>
                <a:off x="9402248" y="3244334"/>
                <a:ext cx="604684" cy="36933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BC8A207-DE36-4925-85EB-153D4DDB4B80}"/>
                  </a:ext>
                </a:extLst>
              </p:cNvPr>
              <p:cNvSpPr txBox="1"/>
              <p:nvPr/>
            </p:nvSpPr>
            <p:spPr>
              <a:xfrm>
                <a:off x="10042140" y="1729977"/>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60" name="TextBox 59">
                <a:extLst>
                  <a:ext uri="{FF2B5EF4-FFF2-40B4-BE49-F238E27FC236}">
                    <a16:creationId xmlns:a16="http://schemas.microsoft.com/office/drawing/2014/main" id="{DBC8A207-DE36-4925-85EB-153D4DDB4B80}"/>
                  </a:ext>
                </a:extLst>
              </p:cNvPr>
              <p:cNvSpPr txBox="1">
                <a:spLocks noRot="1" noChangeAspect="1" noMove="1" noResize="1" noEditPoints="1" noAdjustHandles="1" noChangeArrowheads="1" noChangeShapeType="1" noTextEdit="1"/>
              </p:cNvSpPr>
              <p:nvPr/>
            </p:nvSpPr>
            <p:spPr>
              <a:xfrm>
                <a:off x="10042140" y="1729977"/>
                <a:ext cx="604684"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F0470D6-1782-4196-9740-D2680B2212E7}"/>
                  </a:ext>
                </a:extLst>
              </p:cNvPr>
              <p:cNvSpPr txBox="1"/>
              <p:nvPr/>
            </p:nvSpPr>
            <p:spPr>
              <a:xfrm>
                <a:off x="7254475" y="172976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 </m:t>
                      </m:r>
                    </m:oMath>
                  </m:oMathPara>
                </a14:m>
                <a:endParaRPr lang="en-US" sz="1600" b="1" dirty="0"/>
              </a:p>
            </p:txBody>
          </p:sp>
        </mc:Choice>
        <mc:Fallback xmlns="">
          <p:sp>
            <p:nvSpPr>
              <p:cNvPr id="61" name="TextBox 60">
                <a:extLst>
                  <a:ext uri="{FF2B5EF4-FFF2-40B4-BE49-F238E27FC236}">
                    <a16:creationId xmlns:a16="http://schemas.microsoft.com/office/drawing/2014/main" id="{1F0470D6-1782-4196-9740-D2680B2212E7}"/>
                  </a:ext>
                </a:extLst>
              </p:cNvPr>
              <p:cNvSpPr txBox="1">
                <a:spLocks noRot="1" noChangeAspect="1" noMove="1" noResize="1" noEditPoints="1" noAdjustHandles="1" noChangeArrowheads="1" noChangeShapeType="1" noTextEdit="1"/>
              </p:cNvSpPr>
              <p:nvPr/>
            </p:nvSpPr>
            <p:spPr>
              <a:xfrm>
                <a:off x="7254475" y="1729765"/>
                <a:ext cx="1015490" cy="33855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AE847B2-5B31-46E7-B4C8-F22EBD96A4A7}"/>
                  </a:ext>
                </a:extLst>
              </p:cNvPr>
              <p:cNvSpPr txBox="1"/>
              <p:nvPr/>
            </p:nvSpPr>
            <p:spPr>
              <a:xfrm>
                <a:off x="6372879" y="323374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62" name="TextBox 61">
                <a:extLst>
                  <a:ext uri="{FF2B5EF4-FFF2-40B4-BE49-F238E27FC236}">
                    <a16:creationId xmlns:a16="http://schemas.microsoft.com/office/drawing/2014/main" id="{1AE847B2-5B31-46E7-B4C8-F22EBD96A4A7}"/>
                  </a:ext>
                </a:extLst>
              </p:cNvPr>
              <p:cNvSpPr txBox="1">
                <a:spLocks noRot="1" noChangeAspect="1" noMove="1" noResize="1" noEditPoints="1" noAdjustHandles="1" noChangeArrowheads="1" noChangeShapeType="1" noTextEdit="1"/>
              </p:cNvSpPr>
              <p:nvPr/>
            </p:nvSpPr>
            <p:spPr>
              <a:xfrm>
                <a:off x="6372879" y="3233744"/>
                <a:ext cx="604684" cy="369332"/>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5968580-91DB-4C29-ACA5-D1A520A1DE3B}"/>
                  </a:ext>
                </a:extLst>
              </p:cNvPr>
              <p:cNvSpPr txBox="1"/>
              <p:nvPr/>
            </p:nvSpPr>
            <p:spPr>
              <a:xfrm>
                <a:off x="8388418" y="404256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63" name="TextBox 62">
                <a:extLst>
                  <a:ext uri="{FF2B5EF4-FFF2-40B4-BE49-F238E27FC236}">
                    <a16:creationId xmlns:a16="http://schemas.microsoft.com/office/drawing/2014/main" id="{F5968580-91DB-4C29-ACA5-D1A520A1DE3B}"/>
                  </a:ext>
                </a:extLst>
              </p:cNvPr>
              <p:cNvSpPr txBox="1">
                <a:spLocks noRot="1" noChangeAspect="1" noMove="1" noResize="1" noEditPoints="1" noAdjustHandles="1" noChangeArrowheads="1" noChangeShapeType="1" noTextEdit="1"/>
              </p:cNvSpPr>
              <p:nvPr/>
            </p:nvSpPr>
            <p:spPr>
              <a:xfrm>
                <a:off x="8388418" y="4042569"/>
                <a:ext cx="604684" cy="369332"/>
              </a:xfrm>
              <a:prstGeom prst="rect">
                <a:avLst/>
              </a:prstGeom>
              <a:blipFill>
                <a:blip r:embed="rId31"/>
                <a:stretch>
                  <a:fillRect/>
                </a:stretch>
              </a:blipFill>
            </p:spPr>
            <p:txBody>
              <a:bodyPr/>
              <a:lstStyle/>
              <a:p>
                <a:r>
                  <a:rPr lang="en-US">
                    <a:noFill/>
                  </a:rPr>
                  <a:t> </a:t>
                </a:r>
              </a:p>
            </p:txBody>
          </p:sp>
        </mc:Fallback>
      </mc:AlternateContent>
      <p:cxnSp>
        <p:nvCxnSpPr>
          <p:cNvPr id="64" name="Connector: Elbow 63">
            <a:extLst>
              <a:ext uri="{FF2B5EF4-FFF2-40B4-BE49-F238E27FC236}">
                <a16:creationId xmlns:a16="http://schemas.microsoft.com/office/drawing/2014/main" id="{1F6870C7-5AE0-4561-80BE-0C8F9A281B1D}"/>
              </a:ext>
            </a:extLst>
          </p:cNvPr>
          <p:cNvCxnSpPr>
            <a:cxnSpLocks/>
            <a:stCxn id="48" idx="3"/>
            <a:endCxn id="49" idx="1"/>
          </p:cNvCxnSpPr>
          <p:nvPr/>
        </p:nvCxnSpPr>
        <p:spPr>
          <a:xfrm rot="5400000">
            <a:off x="6310376" y="3529513"/>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F6349CD-2065-4E5A-BC6E-3BD4CE0CB678}"/>
                  </a:ext>
                </a:extLst>
              </p:cNvPr>
              <p:cNvSpPr txBox="1"/>
              <p:nvPr/>
            </p:nvSpPr>
            <p:spPr>
              <a:xfrm>
                <a:off x="7448188"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65" name="TextBox 64">
                <a:extLst>
                  <a:ext uri="{FF2B5EF4-FFF2-40B4-BE49-F238E27FC236}">
                    <a16:creationId xmlns:a16="http://schemas.microsoft.com/office/drawing/2014/main" id="{7F6349CD-2065-4E5A-BC6E-3BD4CE0CB678}"/>
                  </a:ext>
                </a:extLst>
              </p:cNvPr>
              <p:cNvSpPr txBox="1">
                <a:spLocks noRot="1" noChangeAspect="1" noMove="1" noResize="1" noEditPoints="1" noAdjustHandles="1" noChangeArrowheads="1" noChangeShapeType="1" noTextEdit="1"/>
              </p:cNvSpPr>
              <p:nvPr/>
            </p:nvSpPr>
            <p:spPr>
              <a:xfrm>
                <a:off x="7448188" y="3244334"/>
                <a:ext cx="604684" cy="369332"/>
              </a:xfrm>
              <a:prstGeom prst="rect">
                <a:avLst/>
              </a:prstGeom>
              <a:blipFill>
                <a:blip r:embed="rId32"/>
                <a:stretch>
                  <a:fillRect/>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4E0F0249-1C1E-48E3-AB23-CF9EAD370B51}"/>
              </a:ext>
            </a:extLst>
          </p:cNvPr>
          <p:cNvCxnSpPr>
            <a:cxnSpLocks/>
            <a:stCxn id="49" idx="6"/>
            <a:endCxn id="51" idx="2"/>
          </p:cNvCxnSpPr>
          <p:nvPr/>
        </p:nvCxnSpPr>
        <p:spPr>
          <a:xfrm flipV="1">
            <a:off x="8246016" y="4414055"/>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56053B2-BC5D-470E-B3F6-626E84CA7363}"/>
                  </a:ext>
                </a:extLst>
              </p:cNvPr>
              <p:cNvSpPr txBox="1"/>
              <p:nvPr/>
            </p:nvSpPr>
            <p:spPr>
              <a:xfrm>
                <a:off x="8292819"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67" name="TextBox 66">
                <a:extLst>
                  <a:ext uri="{FF2B5EF4-FFF2-40B4-BE49-F238E27FC236}">
                    <a16:creationId xmlns:a16="http://schemas.microsoft.com/office/drawing/2014/main" id="{F56053B2-BC5D-470E-B3F6-626E84CA7363}"/>
                  </a:ext>
                </a:extLst>
              </p:cNvPr>
              <p:cNvSpPr txBox="1">
                <a:spLocks noRot="1" noChangeAspect="1" noMove="1" noResize="1" noEditPoints="1" noAdjustHandles="1" noChangeArrowheads="1" noChangeShapeType="1" noTextEdit="1"/>
              </p:cNvSpPr>
              <p:nvPr/>
            </p:nvSpPr>
            <p:spPr>
              <a:xfrm>
                <a:off x="8292819" y="3244334"/>
                <a:ext cx="604684"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736C5C5-1BA3-4175-8650-5560E5E65993}"/>
                  </a:ext>
                </a:extLst>
              </p:cNvPr>
              <p:cNvSpPr txBox="1"/>
              <p:nvPr/>
            </p:nvSpPr>
            <p:spPr>
              <a:xfrm>
                <a:off x="6584724" y="169898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68" name="TextBox 67">
                <a:extLst>
                  <a:ext uri="{FF2B5EF4-FFF2-40B4-BE49-F238E27FC236}">
                    <a16:creationId xmlns:a16="http://schemas.microsoft.com/office/drawing/2014/main" id="{5736C5C5-1BA3-4175-8650-5560E5E65993}"/>
                  </a:ext>
                </a:extLst>
              </p:cNvPr>
              <p:cNvSpPr txBox="1">
                <a:spLocks noRot="1" noChangeAspect="1" noMove="1" noResize="1" noEditPoints="1" noAdjustHandles="1" noChangeArrowheads="1" noChangeShapeType="1" noTextEdit="1"/>
              </p:cNvSpPr>
              <p:nvPr/>
            </p:nvSpPr>
            <p:spPr>
              <a:xfrm>
                <a:off x="6584724" y="1698986"/>
                <a:ext cx="604684"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6B35074-2857-4503-B80F-872FE9161117}"/>
                  </a:ext>
                </a:extLst>
              </p:cNvPr>
              <p:cNvSpPr txBox="1"/>
              <p:nvPr/>
            </p:nvSpPr>
            <p:spPr>
              <a:xfrm>
                <a:off x="10646824" y="172976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69" name="TextBox 68">
                <a:extLst>
                  <a:ext uri="{FF2B5EF4-FFF2-40B4-BE49-F238E27FC236}">
                    <a16:creationId xmlns:a16="http://schemas.microsoft.com/office/drawing/2014/main" id="{96B35074-2857-4503-B80F-872FE9161117}"/>
                  </a:ext>
                </a:extLst>
              </p:cNvPr>
              <p:cNvSpPr txBox="1">
                <a:spLocks noRot="1" noChangeAspect="1" noMove="1" noResize="1" noEditPoints="1" noAdjustHandles="1" noChangeArrowheads="1" noChangeShapeType="1" noTextEdit="1"/>
              </p:cNvSpPr>
              <p:nvPr/>
            </p:nvSpPr>
            <p:spPr>
              <a:xfrm>
                <a:off x="10646824" y="1729765"/>
                <a:ext cx="1015490" cy="338554"/>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96558FC-62BA-42F0-B911-CBC58269AB1B}"/>
                  </a:ext>
                </a:extLst>
              </p:cNvPr>
              <p:cNvSpPr txBox="1"/>
              <p:nvPr/>
            </p:nvSpPr>
            <p:spPr>
              <a:xfrm>
                <a:off x="8204076" y="254043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0" name="TextBox 69">
                <a:extLst>
                  <a:ext uri="{FF2B5EF4-FFF2-40B4-BE49-F238E27FC236}">
                    <a16:creationId xmlns:a16="http://schemas.microsoft.com/office/drawing/2014/main" id="{796558FC-62BA-42F0-B911-CBC58269AB1B}"/>
                  </a:ext>
                </a:extLst>
              </p:cNvPr>
              <p:cNvSpPr txBox="1">
                <a:spLocks noRot="1" noChangeAspect="1" noMove="1" noResize="1" noEditPoints="1" noAdjustHandles="1" noChangeArrowheads="1" noChangeShapeType="1" noTextEdit="1"/>
              </p:cNvSpPr>
              <p:nvPr/>
            </p:nvSpPr>
            <p:spPr>
              <a:xfrm>
                <a:off x="8204076" y="2540435"/>
                <a:ext cx="1015490" cy="338554"/>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2E5549F-340A-45A6-B4F9-5F0B887950BD}"/>
                  </a:ext>
                </a:extLst>
              </p:cNvPr>
              <p:cNvSpPr txBox="1"/>
              <p:nvPr/>
            </p:nvSpPr>
            <p:spPr>
              <a:xfrm>
                <a:off x="9820253" y="3275112"/>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𝟒</m:t>
                      </m:r>
                    </m:oMath>
                  </m:oMathPara>
                </a14:m>
                <a:endParaRPr lang="en-US" sz="1600" b="1" dirty="0"/>
              </a:p>
            </p:txBody>
          </p:sp>
        </mc:Choice>
        <mc:Fallback xmlns="">
          <p:sp>
            <p:nvSpPr>
              <p:cNvPr id="71" name="TextBox 70">
                <a:extLst>
                  <a:ext uri="{FF2B5EF4-FFF2-40B4-BE49-F238E27FC236}">
                    <a16:creationId xmlns:a16="http://schemas.microsoft.com/office/drawing/2014/main" id="{32E5549F-340A-45A6-B4F9-5F0B887950BD}"/>
                  </a:ext>
                </a:extLst>
              </p:cNvPr>
              <p:cNvSpPr txBox="1">
                <a:spLocks noRot="1" noChangeAspect="1" noMove="1" noResize="1" noEditPoints="1" noAdjustHandles="1" noChangeArrowheads="1" noChangeShapeType="1" noTextEdit="1"/>
              </p:cNvSpPr>
              <p:nvPr/>
            </p:nvSpPr>
            <p:spPr>
              <a:xfrm>
                <a:off x="9820253" y="3275112"/>
                <a:ext cx="1015490" cy="338554"/>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2547ED9-88AC-4761-9589-B672CECBDB88}"/>
                  </a:ext>
                </a:extLst>
              </p:cNvPr>
              <p:cNvSpPr txBox="1"/>
              <p:nvPr/>
            </p:nvSpPr>
            <p:spPr>
              <a:xfrm>
                <a:off x="8162133" y="4411901"/>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72" name="TextBox 71">
                <a:extLst>
                  <a:ext uri="{FF2B5EF4-FFF2-40B4-BE49-F238E27FC236}">
                    <a16:creationId xmlns:a16="http://schemas.microsoft.com/office/drawing/2014/main" id="{82547ED9-88AC-4761-9589-B672CECBDB88}"/>
                  </a:ext>
                </a:extLst>
              </p:cNvPr>
              <p:cNvSpPr txBox="1">
                <a:spLocks noRot="1" noChangeAspect="1" noMove="1" noResize="1" noEditPoints="1" noAdjustHandles="1" noChangeArrowheads="1" noChangeShapeType="1" noTextEdit="1"/>
              </p:cNvSpPr>
              <p:nvPr/>
            </p:nvSpPr>
            <p:spPr>
              <a:xfrm>
                <a:off x="8162133" y="4411901"/>
                <a:ext cx="1015490" cy="338554"/>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341837B-586D-4EF4-B7DF-D03872967F09}"/>
                  </a:ext>
                </a:extLst>
              </p:cNvPr>
              <p:cNvSpPr txBox="1"/>
              <p:nvPr/>
            </p:nvSpPr>
            <p:spPr>
              <a:xfrm>
                <a:off x="8451608" y="3492794"/>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3" name="TextBox 72">
                <a:extLst>
                  <a:ext uri="{FF2B5EF4-FFF2-40B4-BE49-F238E27FC236}">
                    <a16:creationId xmlns:a16="http://schemas.microsoft.com/office/drawing/2014/main" id="{C341837B-586D-4EF4-B7DF-D03872967F09}"/>
                  </a:ext>
                </a:extLst>
              </p:cNvPr>
              <p:cNvSpPr txBox="1">
                <a:spLocks noRot="1" noChangeAspect="1" noMove="1" noResize="1" noEditPoints="1" noAdjustHandles="1" noChangeArrowheads="1" noChangeShapeType="1" noTextEdit="1"/>
              </p:cNvSpPr>
              <p:nvPr/>
            </p:nvSpPr>
            <p:spPr>
              <a:xfrm>
                <a:off x="8451608" y="3492794"/>
                <a:ext cx="1015490" cy="338554"/>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5A4BB44-D074-4A59-B182-62F73304F5DF}"/>
                  </a:ext>
                </a:extLst>
              </p:cNvPr>
              <p:cNvSpPr txBox="1"/>
              <p:nvPr/>
            </p:nvSpPr>
            <p:spPr>
              <a:xfrm>
                <a:off x="6128738" y="3717700"/>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4" name="TextBox 73">
                <a:extLst>
                  <a:ext uri="{FF2B5EF4-FFF2-40B4-BE49-F238E27FC236}">
                    <a16:creationId xmlns:a16="http://schemas.microsoft.com/office/drawing/2014/main" id="{A5A4BB44-D074-4A59-B182-62F73304F5DF}"/>
                  </a:ext>
                </a:extLst>
              </p:cNvPr>
              <p:cNvSpPr txBox="1">
                <a:spLocks noRot="1" noChangeAspect="1" noMove="1" noResize="1" noEditPoints="1" noAdjustHandles="1" noChangeArrowheads="1" noChangeShapeType="1" noTextEdit="1"/>
              </p:cNvSpPr>
              <p:nvPr/>
            </p:nvSpPr>
            <p:spPr>
              <a:xfrm>
                <a:off x="6128738" y="3717700"/>
                <a:ext cx="1015490" cy="338554"/>
              </a:xfrm>
              <a:prstGeom prst="rect">
                <a:avLst/>
              </a:prstGeom>
              <a:blipFill>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00509D0-AF1B-410E-8C3F-1AA8C4E4ACEB}"/>
                  </a:ext>
                </a:extLst>
              </p:cNvPr>
              <p:cNvSpPr txBox="1"/>
              <p:nvPr/>
            </p:nvSpPr>
            <p:spPr>
              <a:xfrm>
                <a:off x="7343857" y="3710477"/>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5" name="TextBox 74">
                <a:extLst>
                  <a:ext uri="{FF2B5EF4-FFF2-40B4-BE49-F238E27FC236}">
                    <a16:creationId xmlns:a16="http://schemas.microsoft.com/office/drawing/2014/main" id="{700509D0-AF1B-410E-8C3F-1AA8C4E4ACEB}"/>
                  </a:ext>
                </a:extLst>
              </p:cNvPr>
              <p:cNvSpPr txBox="1">
                <a:spLocks noRot="1" noChangeAspect="1" noMove="1" noResize="1" noEditPoints="1" noAdjustHandles="1" noChangeArrowheads="1" noChangeShapeType="1" noTextEdit="1"/>
              </p:cNvSpPr>
              <p:nvPr/>
            </p:nvSpPr>
            <p:spPr>
              <a:xfrm>
                <a:off x="7343857" y="3710477"/>
                <a:ext cx="1015490" cy="338554"/>
              </a:xfrm>
              <a:prstGeom prst="rect">
                <a:avLst/>
              </a:prstGeom>
              <a:blipFill>
                <a:blip r:embed="rId41"/>
                <a:stretch>
                  <a:fillRect/>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74F7ADA0-80C4-4EA4-8B2C-FEA9C4C39234}"/>
              </a:ext>
            </a:extLst>
          </p:cNvPr>
          <p:cNvSpPr/>
          <p:nvPr/>
        </p:nvSpPr>
        <p:spPr bwMode="gray">
          <a:xfrm>
            <a:off x="11015543" y="4222147"/>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77" name="Straight Arrow Connector 76">
            <a:extLst>
              <a:ext uri="{FF2B5EF4-FFF2-40B4-BE49-F238E27FC236}">
                <a16:creationId xmlns:a16="http://schemas.microsoft.com/office/drawing/2014/main" id="{184E6545-CA5D-45AA-96F1-58318CBB7836}"/>
              </a:ext>
            </a:extLst>
          </p:cNvPr>
          <p:cNvCxnSpPr>
            <a:cxnSpLocks/>
            <a:stCxn id="51" idx="6"/>
            <a:endCxn id="76" idx="1"/>
          </p:cNvCxnSpPr>
          <p:nvPr/>
        </p:nvCxnSpPr>
        <p:spPr>
          <a:xfrm>
            <a:off x="10711457" y="4414055"/>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0A2AA95-9D99-4899-9323-D20ABCBA8317}"/>
                  </a:ext>
                </a:extLst>
              </p:cNvPr>
              <p:cNvSpPr txBox="1"/>
              <p:nvPr/>
            </p:nvSpPr>
            <p:spPr>
              <a:xfrm>
                <a:off x="10549885" y="401319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p:txBody>
          </p:sp>
        </mc:Choice>
        <mc:Fallback xmlns="">
          <p:sp>
            <p:nvSpPr>
              <p:cNvPr id="78" name="TextBox 77">
                <a:extLst>
                  <a:ext uri="{FF2B5EF4-FFF2-40B4-BE49-F238E27FC236}">
                    <a16:creationId xmlns:a16="http://schemas.microsoft.com/office/drawing/2014/main" id="{80A2AA95-9D99-4899-9323-D20ABCBA8317}"/>
                  </a:ext>
                </a:extLst>
              </p:cNvPr>
              <p:cNvSpPr txBox="1">
                <a:spLocks noRot="1" noChangeAspect="1" noMove="1" noResize="1" noEditPoints="1" noAdjustHandles="1" noChangeArrowheads="1" noChangeShapeType="1" noTextEdit="1"/>
              </p:cNvSpPr>
              <p:nvPr/>
            </p:nvSpPr>
            <p:spPr>
              <a:xfrm>
                <a:off x="10549885" y="4013190"/>
                <a:ext cx="604684" cy="369332"/>
              </a:xfrm>
              <a:prstGeom prst="rect">
                <a:avLst/>
              </a:prstGeom>
              <a:blipFill>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5811BC9-1170-4945-B419-7F59C9F34382}"/>
                  </a:ext>
                </a:extLst>
              </p:cNvPr>
              <p:cNvSpPr txBox="1"/>
              <p:nvPr/>
            </p:nvSpPr>
            <p:spPr>
              <a:xfrm>
                <a:off x="10354893" y="4581178"/>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𝟎</m:t>
                      </m:r>
                    </m:oMath>
                  </m:oMathPara>
                </a14:m>
                <a:endParaRPr lang="en-US" sz="1600" b="1" dirty="0"/>
              </a:p>
            </p:txBody>
          </p:sp>
        </mc:Choice>
        <mc:Fallback xmlns="">
          <p:sp>
            <p:nvSpPr>
              <p:cNvPr id="79" name="TextBox 78">
                <a:extLst>
                  <a:ext uri="{FF2B5EF4-FFF2-40B4-BE49-F238E27FC236}">
                    <a16:creationId xmlns:a16="http://schemas.microsoft.com/office/drawing/2014/main" id="{E5811BC9-1170-4945-B419-7F59C9F34382}"/>
                  </a:ext>
                </a:extLst>
              </p:cNvPr>
              <p:cNvSpPr txBox="1">
                <a:spLocks noRot="1" noChangeAspect="1" noMove="1" noResize="1" noEditPoints="1" noAdjustHandles="1" noChangeArrowheads="1" noChangeShapeType="1" noTextEdit="1"/>
              </p:cNvSpPr>
              <p:nvPr/>
            </p:nvSpPr>
            <p:spPr>
              <a:xfrm>
                <a:off x="10354893" y="4581178"/>
                <a:ext cx="1015490" cy="338554"/>
              </a:xfrm>
              <a:prstGeom prst="rect">
                <a:avLst/>
              </a:prstGeom>
              <a:blipFill>
                <a:blip r:embed="rId4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CAE1A644-E7CA-4CF1-A135-EAD8119FEF38}"/>
                  </a:ext>
                </a:extLst>
              </p:cNvPr>
              <p:cNvSpPr txBox="1"/>
              <p:nvPr/>
            </p:nvSpPr>
            <p:spPr bwMode="gray">
              <a:xfrm>
                <a:off x="6229120" y="5879996"/>
                <a:ext cx="5527963" cy="33855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solidFill>
                      <a:schemeClr val="accent1"/>
                    </a:solidFill>
                  </a:rPr>
                  <a:t>Value of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i="1">
                            <a:solidFill>
                              <a:schemeClr val="accent1"/>
                            </a:solidFill>
                            <a:latin typeface="Cambria Math" panose="02040503050406030204" pitchFamily="18" charset="0"/>
                          </a:rPr>
                          <m:t>3</m:t>
                        </m:r>
                      </m:sub>
                    </m:sSub>
                  </m:oMath>
                </a14:m>
                <a:r>
                  <a:rPr lang="en-US" dirty="0">
                    <a:solidFill>
                      <a:schemeClr val="accent1"/>
                    </a:solidFill>
                  </a:rPr>
                  <a:t> =  4 + 20*0.5 +(-2 +0.5*0.0) =14</a:t>
                </a:r>
              </a:p>
            </p:txBody>
          </p:sp>
        </mc:Choice>
        <mc:Fallback xmlns="">
          <p:sp>
            <p:nvSpPr>
              <p:cNvPr id="90" name="TextBox 89">
                <a:extLst>
                  <a:ext uri="{FF2B5EF4-FFF2-40B4-BE49-F238E27FC236}">
                    <a16:creationId xmlns:a16="http://schemas.microsoft.com/office/drawing/2014/main" id="{CAE1A644-E7CA-4CF1-A135-EAD8119FEF38}"/>
                  </a:ext>
                </a:extLst>
              </p:cNvPr>
              <p:cNvSpPr txBox="1">
                <a:spLocks noRot="1" noChangeAspect="1" noMove="1" noResize="1" noEditPoints="1" noAdjustHandles="1" noChangeArrowheads="1" noChangeShapeType="1" noTextEdit="1"/>
              </p:cNvSpPr>
              <p:nvPr/>
            </p:nvSpPr>
            <p:spPr bwMode="gray">
              <a:xfrm>
                <a:off x="6229120" y="5879996"/>
                <a:ext cx="5527963" cy="338554"/>
              </a:xfrm>
              <a:prstGeom prst="rect">
                <a:avLst/>
              </a:prstGeom>
              <a:blipFill>
                <a:blip r:embed="rId44"/>
                <a:stretch>
                  <a:fillRect l="-2646" t="-23636" r="-441"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18BAE9DB-0409-441A-8BC3-5D89894C535B}"/>
                  </a:ext>
                </a:extLst>
              </p:cNvPr>
              <p:cNvSpPr/>
              <p:nvPr/>
            </p:nvSpPr>
            <p:spPr>
              <a:xfrm>
                <a:off x="6698541" y="4967900"/>
                <a:ext cx="3883627" cy="723275"/>
              </a:xfrm>
              <a:prstGeom prst="rect">
                <a:avLst/>
              </a:prstGeom>
            </p:spPr>
            <p:txBody>
              <a:bodyPr wrap="none">
                <a:spAutoFit/>
              </a:bodyPr>
              <a:lstStyle/>
              <a:p>
                <a:pPr>
                  <a:spcBef>
                    <a:spcPts val="300"/>
                  </a:spcBef>
                  <a:spcAft>
                    <a:spcPts val="300"/>
                  </a:spcAft>
                  <a:buClr>
                    <a:schemeClr val="accent1"/>
                  </a:buClr>
                  <a:buSzPct val="90000"/>
                </a:pPr>
                <a:r>
                  <a:rPr lang="en-US" dirty="0">
                    <a:solidFill>
                      <a:schemeClr val="accent1"/>
                    </a:solidFill>
                  </a:rPr>
                  <a:t>Assuming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𝛾</m:t>
                    </m:r>
                  </m:oMath>
                </a14:m>
                <a:r>
                  <a:rPr lang="en-US" dirty="0">
                    <a:solidFill>
                      <a:schemeClr val="accent1"/>
                    </a:solidFill>
                  </a:rPr>
                  <a:t>=1</a:t>
                </a:r>
              </a:p>
              <a:p>
                <a:pPr>
                  <a:spcBef>
                    <a:spcPts val="300"/>
                  </a:spcBef>
                  <a:spcAft>
                    <a:spcPts val="300"/>
                  </a:spcAft>
                  <a:buClr>
                    <a:schemeClr val="accent1"/>
                  </a:buClr>
                  <a:buSzPct val="90000"/>
                </a:pPr>
                <a:r>
                  <a:rPr lang="en-US" dirty="0">
                    <a:solidFill>
                      <a:schemeClr val="accent1"/>
                    </a:solidFill>
                  </a:rPr>
                  <a:t>Initialize value states with  zero</a:t>
                </a:r>
              </a:p>
            </p:txBody>
          </p:sp>
        </mc:Choice>
        <mc:Fallback xmlns="">
          <p:sp>
            <p:nvSpPr>
              <p:cNvPr id="127" name="Rectangle 126">
                <a:extLst>
                  <a:ext uri="{FF2B5EF4-FFF2-40B4-BE49-F238E27FC236}">
                    <a16:creationId xmlns:a16="http://schemas.microsoft.com/office/drawing/2014/main" id="{18BAE9DB-0409-441A-8BC3-5D89894C535B}"/>
                  </a:ext>
                </a:extLst>
              </p:cNvPr>
              <p:cNvSpPr>
                <a:spLocks noRot="1" noChangeAspect="1" noMove="1" noResize="1" noEditPoints="1" noAdjustHandles="1" noChangeArrowheads="1" noChangeShapeType="1" noTextEdit="1"/>
              </p:cNvSpPr>
              <p:nvPr/>
            </p:nvSpPr>
            <p:spPr>
              <a:xfrm>
                <a:off x="6698541" y="4967900"/>
                <a:ext cx="3883627" cy="723275"/>
              </a:xfrm>
              <a:prstGeom prst="rect">
                <a:avLst/>
              </a:prstGeom>
              <a:blipFill>
                <a:blip r:embed="rId45"/>
                <a:stretch>
                  <a:fillRect l="-1413" t="-5042" r="-471" b="-12605"/>
                </a:stretch>
              </a:blipFill>
            </p:spPr>
            <p:txBody>
              <a:bodyPr/>
              <a:lstStyle/>
              <a:p>
                <a:r>
                  <a:rPr lang="en-US">
                    <a:noFill/>
                  </a:rPr>
                  <a:t> </a:t>
                </a:r>
              </a:p>
            </p:txBody>
          </p:sp>
        </mc:Fallback>
      </mc:AlternateContent>
      <p:sp>
        <p:nvSpPr>
          <p:cNvPr id="3" name="Slide Number Placeholder 3">
            <a:extLst>
              <a:ext uri="{FF2B5EF4-FFF2-40B4-BE49-F238E27FC236}">
                <a16:creationId xmlns:a16="http://schemas.microsoft.com/office/drawing/2014/main" id="{B8CCDA5B-C7AC-553D-4A5B-C65DE8D8457F}"/>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18</a:t>
            </a:fld>
            <a:endParaRPr lang="en-US"/>
          </a:p>
        </p:txBody>
      </p:sp>
    </p:spTree>
    <p:extLst>
      <p:ext uri="{BB962C8B-B14F-4D97-AF65-F5344CB8AC3E}">
        <p14:creationId xmlns:p14="http://schemas.microsoft.com/office/powerpoint/2010/main" val="16538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8" grpId="0"/>
      <p:bldP spid="59" grpId="0"/>
      <p:bldP spid="60" grpId="0"/>
      <p:bldP spid="61" grpId="0"/>
      <p:bldP spid="62" grpId="0"/>
      <p:bldP spid="63" grpId="0"/>
      <p:bldP spid="65" grpId="0"/>
      <p:bldP spid="67" grpId="0"/>
      <p:bldP spid="68" grpId="0"/>
      <p:bldP spid="69" grpId="0"/>
      <p:bldP spid="70" grpId="0"/>
      <p:bldP spid="71" grpId="0"/>
      <p:bldP spid="72" grpId="0"/>
      <p:bldP spid="73" grpId="0"/>
      <p:bldP spid="74" grpId="0"/>
      <p:bldP spid="75" grpId="0"/>
      <p:bldP spid="76" grpId="0" animBg="1"/>
      <p:bldP spid="78" grpId="0"/>
      <p:bldP spid="79" grpId="0"/>
      <p:bldP spid="90" grpId="0"/>
      <p:bldP spid="1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A3B2-7EA2-4DBB-B74F-F6301FD66D8A}"/>
              </a:ext>
            </a:extLst>
          </p:cNvPr>
          <p:cNvSpPr>
            <a:spLocks noGrp="1"/>
          </p:cNvSpPr>
          <p:nvPr>
            <p:ph type="title"/>
          </p:nvPr>
        </p:nvSpPr>
        <p:spPr/>
        <p:txBody>
          <a:bodyPr/>
          <a:lstStyle/>
          <a:p>
            <a:r>
              <a:rPr lang="en-US" dirty="0"/>
              <a:t>Bellman equation in </a:t>
            </a:r>
            <a:r>
              <a:rPr lang="en-US" b="1" dirty="0"/>
              <a:t>matrix form</a:t>
            </a:r>
          </a:p>
        </p:txBody>
      </p:sp>
      <p:sp>
        <p:nvSpPr>
          <p:cNvPr id="4" name="TextBox 3">
            <a:extLst>
              <a:ext uri="{FF2B5EF4-FFF2-40B4-BE49-F238E27FC236}">
                <a16:creationId xmlns:a16="http://schemas.microsoft.com/office/drawing/2014/main" id="{B67A48A5-B21A-4A4C-B322-9AB9DE90E04D}"/>
              </a:ext>
            </a:extLst>
          </p:cNvPr>
          <p:cNvSpPr txBox="1"/>
          <p:nvPr/>
        </p:nvSpPr>
        <p:spPr bwMode="gray">
          <a:xfrm>
            <a:off x="1280004" y="4826968"/>
            <a:ext cx="4010341" cy="96533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Feasible for small number of states</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dirty="0"/>
              <a:t>Linear version of the Bellman Equation</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endParaRPr lang="en-US" sz="1600" dirty="0" err="1"/>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77AD74-DE61-4E65-8037-4D45C91304C0}"/>
                  </a:ext>
                </a:extLst>
              </p:cNvPr>
              <p:cNvSpPr txBox="1"/>
              <p:nvPr/>
            </p:nvSpPr>
            <p:spPr bwMode="gray">
              <a:xfrm>
                <a:off x="1323415" y="1065697"/>
                <a:ext cx="1806799" cy="42332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𝑃𝑣</m:t>
                      </m:r>
                    </m:oMath>
                  </m:oMathPara>
                </a14:m>
                <a:endParaRPr lang="en-US" sz="2400" dirty="0" err="1"/>
              </a:p>
            </p:txBody>
          </p:sp>
        </mc:Choice>
        <mc:Fallback xmlns="">
          <p:sp>
            <p:nvSpPr>
              <p:cNvPr id="33" name="TextBox 32">
                <a:extLst>
                  <a:ext uri="{FF2B5EF4-FFF2-40B4-BE49-F238E27FC236}">
                    <a16:creationId xmlns:a16="http://schemas.microsoft.com/office/drawing/2014/main" id="{0A77AD74-DE61-4E65-8037-4D45C91304C0}"/>
                  </a:ext>
                </a:extLst>
              </p:cNvPr>
              <p:cNvSpPr txBox="1">
                <a:spLocks noRot="1" noChangeAspect="1" noMove="1" noResize="1" noEditPoints="1" noAdjustHandles="1" noChangeArrowheads="1" noChangeShapeType="1" noTextEdit="1"/>
              </p:cNvSpPr>
              <p:nvPr/>
            </p:nvSpPr>
            <p:spPr bwMode="gray">
              <a:xfrm>
                <a:off x="1323415" y="1065697"/>
                <a:ext cx="1806799" cy="42332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771B90-CA96-43D2-810F-13EC2827A46E}"/>
                  </a:ext>
                </a:extLst>
              </p:cNvPr>
              <p:cNvSpPr txBox="1"/>
              <p:nvPr/>
            </p:nvSpPr>
            <p:spPr bwMode="gray">
              <a:xfrm>
                <a:off x="1183022" y="3711576"/>
                <a:ext cx="3001051" cy="42332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=(1− </m:t>
                      </m:r>
                      <m:r>
                        <a:rPr lang="en-US" sz="240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𝑃𝑣</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−1</m:t>
                          </m:r>
                        </m:sup>
                      </m:sSup>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𝑅</m:t>
                      </m:r>
                    </m:oMath>
                  </m:oMathPara>
                </a14:m>
                <a:endParaRPr lang="en-US" sz="2400" dirty="0" err="1"/>
              </a:p>
            </p:txBody>
          </p:sp>
        </mc:Choice>
        <mc:Fallback xmlns="">
          <p:sp>
            <p:nvSpPr>
              <p:cNvPr id="34" name="TextBox 33">
                <a:extLst>
                  <a:ext uri="{FF2B5EF4-FFF2-40B4-BE49-F238E27FC236}">
                    <a16:creationId xmlns:a16="http://schemas.microsoft.com/office/drawing/2014/main" id="{4B771B90-CA96-43D2-810F-13EC2827A46E}"/>
                  </a:ext>
                </a:extLst>
              </p:cNvPr>
              <p:cNvSpPr txBox="1">
                <a:spLocks noRot="1" noChangeAspect="1" noMove="1" noResize="1" noEditPoints="1" noAdjustHandles="1" noChangeArrowheads="1" noChangeShapeType="1" noTextEdit="1"/>
              </p:cNvSpPr>
              <p:nvPr/>
            </p:nvSpPr>
            <p:spPr bwMode="gray">
              <a:xfrm>
                <a:off x="1183022" y="3711576"/>
                <a:ext cx="3001051" cy="4233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F133891-CCBB-457C-9109-B6C5759D2C5F}"/>
                  </a:ext>
                </a:extLst>
              </p:cNvPr>
              <p:cNvSpPr txBox="1"/>
              <p:nvPr/>
            </p:nvSpPr>
            <p:spPr bwMode="gray">
              <a:xfrm>
                <a:off x="997527" y="2124426"/>
                <a:ext cx="5687291" cy="146678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(1)</m:t>
                                </m:r>
                              </m:e>
                            </m:mr>
                            <m:mr>
                              <m:e>
                                <m:r>
                                  <a:rPr lang="en-US" sz="2400" i="1">
                                    <a:latin typeface="Cambria Math" panose="02040503050406030204" pitchFamily="18" charset="0"/>
                                    <a:ea typeface="Cambria Math" panose="02040503050406030204" pitchFamily="18" charset="0"/>
                                  </a:rPr>
                                  <m:t>⋮</m:t>
                                </m:r>
                              </m:e>
                            </m:mr>
                            <m:mr>
                              <m:e>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e>
                            </m:mr>
                          </m:m>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ea typeface="Cambria Math" panose="02040503050406030204" pitchFamily="18" charset="0"/>
                                      </a:rPr>
                                      <m:t>1</m:t>
                                    </m:r>
                                  </m:sub>
                                </m:sSub>
                              </m:e>
                            </m:mr>
                            <m:mr>
                              <m:e>
                                <m:r>
                                  <a:rPr lang="en-US" sz="2400" i="1">
                                    <a:latin typeface="Cambria Math" panose="02040503050406030204" pitchFamily="18" charset="0"/>
                                    <a:ea typeface="Cambria Math" panose="02040503050406030204" pitchFamily="18" charset="0"/>
                                  </a:rPr>
                                  <m:t>⋮</m:t>
                                </m:r>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ea typeface="Cambria Math" panose="02040503050406030204" pitchFamily="18" charset="0"/>
                                      </a:rPr>
                                      <m:t>𝑛</m:t>
                                    </m:r>
                                  </m:sub>
                                </m:sSub>
                              </m:e>
                            </m:mr>
                          </m:m>
                        </m:e>
                      </m:d>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𝛾</m:t>
                      </m:r>
                      <m:d>
                        <m:dPr>
                          <m:begChr m:val="["/>
                          <m:endChr m:val="]"/>
                          <m:ctrlPr>
                            <a:rPr lang="en-US"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11</m:t>
                                    </m:r>
                                  </m:sub>
                                </m:sSub>
                              </m:e>
                              <m:e>
                                <m:r>
                                  <a:rPr lang="en-US" sz="2400" i="1">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𝑛</m:t>
                                    </m:r>
                                  </m:sub>
                                </m:sSub>
                              </m:e>
                            </m:mr>
                            <m:mr>
                              <m:e>
                                <m:r>
                                  <a:rPr lang="en-US" sz="2400" i="1">
                                    <a:latin typeface="Cambria Math" panose="02040503050406030204" pitchFamily="18" charset="0"/>
                                    <a:ea typeface="Cambria Math" panose="02040503050406030204" pitchFamily="18" charset="0"/>
                                  </a:rPr>
                                  <m:t>⋮</m:t>
                                </m:r>
                              </m:e>
                              <m:e>
                                <m:r>
                                  <a:rPr lang="en-US" sz="2400" i="1">
                                    <a:latin typeface="Cambria Math" panose="02040503050406030204" pitchFamily="18" charset="0"/>
                                    <a:ea typeface="Cambria Math" panose="02040503050406030204" pitchFamily="18" charset="0"/>
                                  </a:rPr>
                                  <m:t>⋯</m:t>
                                </m:r>
                              </m:e>
                              <m:e>
                                <m:r>
                                  <a:rPr lang="en-US" sz="2400" i="1">
                                    <a:latin typeface="Cambria Math" panose="02040503050406030204" pitchFamily="18" charset="0"/>
                                    <a:ea typeface="Cambria Math" panose="02040503050406030204" pitchFamily="18" charset="0"/>
                                  </a:rPr>
                                  <m:t>⋮</m:t>
                                </m:r>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b>
                                </m:sSub>
                              </m:e>
                              <m:e>
                                <m:r>
                                  <a:rPr lang="en-US" sz="2400" i="1">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𝑛𝑛</m:t>
                                    </m:r>
                                  </m:sub>
                                </m:sSub>
                              </m:e>
                            </m:mr>
                          </m:m>
                        </m:e>
                      </m:d>
                      <m:d>
                        <m:dPr>
                          <m:begChr m:val="["/>
                          <m:endChr m:val="]"/>
                          <m:ctrlPr>
                            <a:rPr lang="en-US"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(1)</m:t>
                                </m:r>
                              </m:e>
                            </m:mr>
                            <m:mr>
                              <m:e>
                                <m:r>
                                  <a:rPr lang="en-US" sz="2400" i="1">
                                    <a:latin typeface="Cambria Math" panose="02040503050406030204" pitchFamily="18" charset="0"/>
                                    <a:ea typeface="Cambria Math" panose="02040503050406030204" pitchFamily="18" charset="0"/>
                                  </a:rPr>
                                  <m:t>⋮</m:t>
                                </m:r>
                              </m:e>
                            </m:mr>
                            <m:mr>
                              <m:e>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e>
                            </m:mr>
                          </m:m>
                        </m:e>
                      </m:d>
                    </m:oMath>
                  </m:oMathPara>
                </a14:m>
                <a:endParaRPr lang="en-US" sz="2400" dirty="0" err="1"/>
              </a:p>
            </p:txBody>
          </p:sp>
        </mc:Choice>
        <mc:Fallback xmlns="">
          <p:sp>
            <p:nvSpPr>
              <p:cNvPr id="36" name="TextBox 35">
                <a:extLst>
                  <a:ext uri="{FF2B5EF4-FFF2-40B4-BE49-F238E27FC236}">
                    <a16:creationId xmlns:a16="http://schemas.microsoft.com/office/drawing/2014/main" id="{BF133891-CCBB-457C-9109-B6C5759D2C5F}"/>
                  </a:ext>
                </a:extLst>
              </p:cNvPr>
              <p:cNvSpPr txBox="1">
                <a:spLocks noRot="1" noChangeAspect="1" noMove="1" noResize="1" noEditPoints="1" noAdjustHandles="1" noChangeArrowheads="1" noChangeShapeType="1" noTextEdit="1"/>
              </p:cNvSpPr>
              <p:nvPr/>
            </p:nvSpPr>
            <p:spPr bwMode="gray">
              <a:xfrm>
                <a:off x="997527" y="2124426"/>
                <a:ext cx="5687291" cy="1466782"/>
              </a:xfrm>
              <a:prstGeom prst="rect">
                <a:avLst/>
              </a:prstGeom>
              <a:blipFill>
                <a:blip r:embed="rId4"/>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4863EE82-DB3C-4FF6-8B7A-6ABE0012185D}"/>
              </a:ext>
            </a:extLst>
          </p:cNvPr>
          <p:cNvSpPr/>
          <p:nvPr/>
        </p:nvSpPr>
        <p:spPr bwMode="gray">
          <a:xfrm>
            <a:off x="1397766"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8" name="Rectangle 37">
            <a:extLst>
              <a:ext uri="{FF2B5EF4-FFF2-40B4-BE49-F238E27FC236}">
                <a16:creationId xmlns:a16="http://schemas.microsoft.com/office/drawing/2014/main" id="{EA79573E-E12C-4051-8B22-62934BA8D523}"/>
              </a:ext>
            </a:extLst>
          </p:cNvPr>
          <p:cNvSpPr/>
          <p:nvPr/>
        </p:nvSpPr>
        <p:spPr bwMode="gray">
          <a:xfrm>
            <a:off x="1996671"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9" name="Rectangle 38">
            <a:extLst>
              <a:ext uri="{FF2B5EF4-FFF2-40B4-BE49-F238E27FC236}">
                <a16:creationId xmlns:a16="http://schemas.microsoft.com/office/drawing/2014/main" id="{DB679385-F2BA-4CE6-A1ED-B2A222FC5366}"/>
              </a:ext>
            </a:extLst>
          </p:cNvPr>
          <p:cNvSpPr/>
          <p:nvPr/>
        </p:nvSpPr>
        <p:spPr bwMode="gray">
          <a:xfrm>
            <a:off x="2700092"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2" name="Rectangle 41">
            <a:extLst>
              <a:ext uri="{FF2B5EF4-FFF2-40B4-BE49-F238E27FC236}">
                <a16:creationId xmlns:a16="http://schemas.microsoft.com/office/drawing/2014/main" id="{955265D0-8EF9-409F-B2F1-F637F4DABCC2}"/>
              </a:ext>
            </a:extLst>
          </p:cNvPr>
          <p:cNvSpPr/>
          <p:nvPr/>
        </p:nvSpPr>
        <p:spPr bwMode="gray">
          <a:xfrm>
            <a:off x="1432404"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3" name="Rectangle 42">
            <a:extLst>
              <a:ext uri="{FF2B5EF4-FFF2-40B4-BE49-F238E27FC236}">
                <a16:creationId xmlns:a16="http://schemas.microsoft.com/office/drawing/2014/main" id="{E3D84D01-9D1C-4D78-93DE-161151C90C44}"/>
              </a:ext>
            </a:extLst>
          </p:cNvPr>
          <p:cNvSpPr/>
          <p:nvPr/>
        </p:nvSpPr>
        <p:spPr bwMode="gray">
          <a:xfrm>
            <a:off x="2578562"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4" name="Rectangle 43">
            <a:extLst>
              <a:ext uri="{FF2B5EF4-FFF2-40B4-BE49-F238E27FC236}">
                <a16:creationId xmlns:a16="http://schemas.microsoft.com/office/drawing/2014/main" id="{E7B3BA07-C432-4898-A978-1A70DB35B323}"/>
              </a:ext>
            </a:extLst>
          </p:cNvPr>
          <p:cNvSpPr/>
          <p:nvPr/>
        </p:nvSpPr>
        <p:spPr bwMode="gray">
          <a:xfrm>
            <a:off x="4515042"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6" name="Connector: Elbow 45">
            <a:extLst>
              <a:ext uri="{FF2B5EF4-FFF2-40B4-BE49-F238E27FC236}">
                <a16:creationId xmlns:a16="http://schemas.microsoft.com/office/drawing/2014/main" id="{3B2E58D8-B353-4EC1-8E9F-779E0014FC6F}"/>
              </a:ext>
            </a:extLst>
          </p:cNvPr>
          <p:cNvCxnSpPr>
            <a:stCxn id="37" idx="2"/>
            <a:endCxn id="42" idx="0"/>
          </p:cNvCxnSpPr>
          <p:nvPr/>
        </p:nvCxnSpPr>
        <p:spPr bwMode="gray">
          <a:xfrm rot="16200000" flipH="1">
            <a:off x="1291631" y="1751431"/>
            <a:ext cx="449341" cy="3463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or: Elbow 46">
            <a:extLst>
              <a:ext uri="{FF2B5EF4-FFF2-40B4-BE49-F238E27FC236}">
                <a16:creationId xmlns:a16="http://schemas.microsoft.com/office/drawing/2014/main" id="{DA8EFA7A-AEA4-4E60-86F7-904E9A46C92C}"/>
              </a:ext>
            </a:extLst>
          </p:cNvPr>
          <p:cNvCxnSpPr>
            <a:cxnSpLocks/>
            <a:stCxn id="38" idx="2"/>
            <a:endCxn id="43" idx="0"/>
          </p:cNvCxnSpPr>
          <p:nvPr/>
        </p:nvCxnSpPr>
        <p:spPr bwMode="gray">
          <a:xfrm rot="16200000" flipH="1">
            <a:off x="2164162" y="1477804"/>
            <a:ext cx="449341" cy="58189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574429DC-0936-4062-B3E2-DBC1F4B489F8}"/>
              </a:ext>
            </a:extLst>
          </p:cNvPr>
          <p:cNvCxnSpPr>
            <a:cxnSpLocks/>
            <a:stCxn id="39" idx="2"/>
            <a:endCxn id="44" idx="0"/>
          </p:cNvCxnSpPr>
          <p:nvPr/>
        </p:nvCxnSpPr>
        <p:spPr bwMode="gray">
          <a:xfrm rot="16200000" flipH="1">
            <a:off x="3484113" y="861275"/>
            <a:ext cx="449341" cy="18149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3" name="Slide Number Placeholder 3">
            <a:extLst>
              <a:ext uri="{FF2B5EF4-FFF2-40B4-BE49-F238E27FC236}">
                <a16:creationId xmlns:a16="http://schemas.microsoft.com/office/drawing/2014/main" id="{239113D0-7895-53AF-28EA-005E0E9D5AB4}"/>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19</a:t>
            </a:fld>
            <a:endParaRPr lang="en-US"/>
          </a:p>
        </p:txBody>
      </p:sp>
    </p:spTree>
    <p:extLst>
      <p:ext uri="{BB962C8B-B14F-4D97-AF65-F5344CB8AC3E}">
        <p14:creationId xmlns:p14="http://schemas.microsoft.com/office/powerpoint/2010/main" val="2454510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3EC6-967D-4E1E-B471-03ACD1776948}"/>
              </a:ext>
            </a:extLst>
          </p:cNvPr>
          <p:cNvSpPr>
            <a:spLocks noGrp="1"/>
          </p:cNvSpPr>
          <p:nvPr>
            <p:ph type="title"/>
          </p:nvPr>
        </p:nvSpPr>
        <p:spPr>
          <a:xfrm>
            <a:off x="229015" y="199815"/>
            <a:ext cx="9707413" cy="555840"/>
          </a:xfrm>
        </p:spPr>
        <p:txBody>
          <a:bodyPr/>
          <a:lstStyle/>
          <a:p>
            <a:r>
              <a:rPr lang="en-US" b="1" dirty="0"/>
              <a:t>Progress of Techniques</a:t>
            </a:r>
            <a:r>
              <a:rPr lang="en-US" dirty="0"/>
              <a:t>– Reinforcement Learning</a:t>
            </a:r>
          </a:p>
        </p:txBody>
      </p:sp>
      <p:sp>
        <p:nvSpPr>
          <p:cNvPr id="3" name="Content Placeholder 2">
            <a:extLst>
              <a:ext uri="{FF2B5EF4-FFF2-40B4-BE49-F238E27FC236}">
                <a16:creationId xmlns:a16="http://schemas.microsoft.com/office/drawing/2014/main" id="{4A1697B7-32C6-41CA-BE86-749E4E88CCBF}"/>
              </a:ext>
            </a:extLst>
          </p:cNvPr>
          <p:cNvSpPr>
            <a:spLocks noGrp="1"/>
          </p:cNvSpPr>
          <p:nvPr>
            <p:ph idx="1"/>
          </p:nvPr>
        </p:nvSpPr>
        <p:spPr>
          <a:xfrm>
            <a:off x="229015" y="1089961"/>
            <a:ext cx="7443995" cy="600991"/>
          </a:xfrm>
        </p:spPr>
        <p:txBody>
          <a:bodyPr>
            <a:normAutofit fontScale="47500" lnSpcReduction="20000"/>
          </a:bodyPr>
          <a:lstStyle/>
          <a:p>
            <a:pPr>
              <a:spcBef>
                <a:spcPts val="0"/>
              </a:spcBef>
              <a:spcAft>
                <a:spcPts val="0"/>
              </a:spcAft>
            </a:pPr>
            <a:r>
              <a:rPr lang="en-US" sz="2600" dirty="0">
                <a:solidFill>
                  <a:srgbClr val="000000"/>
                </a:solidFill>
                <a:latin typeface="+mj-lt"/>
                <a:ea typeface="Verdana" panose="020B0604030504040204" pitchFamily="34" charset="0"/>
              </a:rPr>
              <a:t>Alpha Go-Zero learned to win without supervision, only by self-play </a:t>
            </a:r>
            <a:r>
              <a:rPr lang="en-US" sz="2600" b="1" dirty="0">
                <a:solidFill>
                  <a:srgbClr val="000000"/>
                </a:solidFill>
                <a:latin typeface="+mj-lt"/>
                <a:ea typeface="Verdana" panose="020B0604030504040204" pitchFamily="34" charset="0"/>
              </a:rPr>
              <a:t>[DeepMind 2017]</a:t>
            </a:r>
            <a:endParaRPr lang="en-US" sz="1800" dirty="0">
              <a:solidFill>
                <a:srgbClr val="000000"/>
              </a:solidFill>
              <a:latin typeface="+mj-lt"/>
              <a:ea typeface="Verdana" panose="020B0604030504040204" pitchFamily="34" charset="0"/>
            </a:endParaRPr>
          </a:p>
          <a:p>
            <a:pPr>
              <a:spcBef>
                <a:spcPts val="0"/>
              </a:spcBef>
              <a:spcAft>
                <a:spcPts val="0"/>
              </a:spcAft>
            </a:pPr>
            <a:endParaRPr lang="en-US" sz="1800" dirty="0">
              <a:solidFill>
                <a:srgbClr val="000000"/>
              </a:solidFill>
              <a:latin typeface="+mj-lt"/>
              <a:ea typeface="Verdana" panose="020B0604030504040204" pitchFamily="34" charset="0"/>
            </a:endParaRPr>
          </a:p>
          <a:p>
            <a:pPr>
              <a:spcBef>
                <a:spcPts val="0"/>
              </a:spcBef>
              <a:spcAft>
                <a:spcPts val="0"/>
              </a:spcAft>
            </a:pPr>
            <a:endParaRPr lang="en-US" sz="1800" dirty="0">
              <a:solidFill>
                <a:srgbClr val="000000"/>
              </a:solidFill>
              <a:latin typeface="+mj-lt"/>
              <a:ea typeface="Verdana" panose="020B0604030504040204" pitchFamily="34" charset="0"/>
            </a:endParaRPr>
          </a:p>
          <a:p>
            <a:pPr>
              <a:spcBef>
                <a:spcPts val="0"/>
              </a:spcBef>
              <a:spcAft>
                <a:spcPts val="0"/>
              </a:spcAft>
            </a:pPr>
            <a:endParaRPr lang="en-US" sz="1800" dirty="0">
              <a:latin typeface="+mj-lt"/>
              <a:ea typeface="Verdana" panose="020B0604030504040204" pitchFamily="34" charset="0"/>
            </a:endParaRPr>
          </a:p>
        </p:txBody>
      </p:sp>
      <p:pic>
        <p:nvPicPr>
          <p:cNvPr id="9" name="Picture 8">
            <a:extLst>
              <a:ext uri="{FF2B5EF4-FFF2-40B4-BE49-F238E27FC236}">
                <a16:creationId xmlns:a16="http://schemas.microsoft.com/office/drawing/2014/main" id="{BF159532-7219-4EAA-B07D-B25FFB5E3D32}"/>
              </a:ext>
            </a:extLst>
          </p:cNvPr>
          <p:cNvPicPr>
            <a:picLocks noChangeAspect="1"/>
          </p:cNvPicPr>
          <p:nvPr/>
        </p:nvPicPr>
        <p:blipFill>
          <a:blip r:embed="rId4"/>
          <a:stretch>
            <a:fillRect/>
          </a:stretch>
        </p:blipFill>
        <p:spPr>
          <a:xfrm>
            <a:off x="7082010" y="4261148"/>
            <a:ext cx="4302227" cy="2453977"/>
          </a:xfrm>
          <a:prstGeom prst="rect">
            <a:avLst/>
          </a:prstGeom>
          <a:solidFill>
            <a:schemeClr val="accent2"/>
          </a:solidFill>
        </p:spPr>
      </p:pic>
      <p:pic>
        <p:nvPicPr>
          <p:cNvPr id="11" name="Picture 10">
            <a:extLst>
              <a:ext uri="{FF2B5EF4-FFF2-40B4-BE49-F238E27FC236}">
                <a16:creationId xmlns:a16="http://schemas.microsoft.com/office/drawing/2014/main" id="{94BF55F4-5406-46DB-BC9C-18236ADDA0FC}"/>
              </a:ext>
            </a:extLst>
          </p:cNvPr>
          <p:cNvPicPr>
            <a:picLocks noChangeAspect="1"/>
          </p:cNvPicPr>
          <p:nvPr/>
        </p:nvPicPr>
        <p:blipFill>
          <a:blip r:embed="rId5"/>
          <a:stretch>
            <a:fillRect/>
          </a:stretch>
        </p:blipFill>
        <p:spPr>
          <a:xfrm>
            <a:off x="409991" y="4752361"/>
            <a:ext cx="6850395" cy="1263771"/>
          </a:xfrm>
          <a:prstGeom prst="rect">
            <a:avLst/>
          </a:prstGeom>
          <a:solidFill>
            <a:schemeClr val="accent2"/>
          </a:solidFill>
        </p:spPr>
      </p:pic>
      <p:pic>
        <p:nvPicPr>
          <p:cNvPr id="13" name="Picture 12">
            <a:extLst>
              <a:ext uri="{FF2B5EF4-FFF2-40B4-BE49-F238E27FC236}">
                <a16:creationId xmlns:a16="http://schemas.microsoft.com/office/drawing/2014/main" id="{413D2B3E-8573-44D1-8768-6459F2485493}"/>
              </a:ext>
            </a:extLst>
          </p:cNvPr>
          <p:cNvPicPr>
            <a:picLocks noChangeAspect="1"/>
          </p:cNvPicPr>
          <p:nvPr/>
        </p:nvPicPr>
        <p:blipFill>
          <a:blip r:embed="rId6"/>
          <a:stretch>
            <a:fillRect/>
          </a:stretch>
        </p:blipFill>
        <p:spPr>
          <a:xfrm>
            <a:off x="7581527" y="928443"/>
            <a:ext cx="3020084" cy="2796587"/>
          </a:xfrm>
          <a:prstGeom prst="rect">
            <a:avLst/>
          </a:prstGeom>
        </p:spPr>
      </p:pic>
      <p:sp>
        <p:nvSpPr>
          <p:cNvPr id="17" name="TextBox 16">
            <a:extLst>
              <a:ext uri="{FF2B5EF4-FFF2-40B4-BE49-F238E27FC236}">
                <a16:creationId xmlns:a16="http://schemas.microsoft.com/office/drawing/2014/main" id="{D10CE296-9767-4710-A08D-D01CC92F2F6E}"/>
              </a:ext>
            </a:extLst>
          </p:cNvPr>
          <p:cNvSpPr txBox="1"/>
          <p:nvPr/>
        </p:nvSpPr>
        <p:spPr>
          <a:xfrm>
            <a:off x="229015" y="4058404"/>
            <a:ext cx="7248111" cy="646331"/>
          </a:xfrm>
          <a:prstGeom prst="rect">
            <a:avLst/>
          </a:prstGeom>
          <a:noFill/>
        </p:spPr>
        <p:txBody>
          <a:bodyPr wrap="square">
            <a:spAutoFit/>
          </a:bodyPr>
          <a:lstStyle/>
          <a:p>
            <a:pPr>
              <a:lnSpc>
                <a:spcPct val="90000"/>
              </a:lnSpc>
            </a:pPr>
            <a:r>
              <a:rPr lang="en-US" sz="2000" dirty="0">
                <a:solidFill>
                  <a:srgbClr val="000000"/>
                </a:solidFill>
                <a:latin typeface="+mj-lt"/>
                <a:ea typeface="Verdana" panose="020B0604030504040204" pitchFamily="34" charset="0"/>
              </a:rPr>
              <a:t>RL agent designed optimal layouts for TPU chip circuit  </a:t>
            </a:r>
            <a:r>
              <a:rPr lang="en-US" sz="2000" b="1" dirty="0">
                <a:solidFill>
                  <a:srgbClr val="000000"/>
                </a:solidFill>
                <a:latin typeface="+mj-lt"/>
                <a:ea typeface="Verdana" panose="020B0604030504040204" pitchFamily="34" charset="0"/>
              </a:rPr>
              <a:t>[Google 2021]</a:t>
            </a:r>
          </a:p>
        </p:txBody>
      </p:sp>
      <p:cxnSp>
        <p:nvCxnSpPr>
          <p:cNvPr id="19" name="Straight Connector 18">
            <a:extLst>
              <a:ext uri="{FF2B5EF4-FFF2-40B4-BE49-F238E27FC236}">
                <a16:creationId xmlns:a16="http://schemas.microsoft.com/office/drawing/2014/main" id="{0CED6C99-49E1-412C-81D0-05F3EF9CAB1A}"/>
              </a:ext>
            </a:extLst>
          </p:cNvPr>
          <p:cNvCxnSpPr>
            <a:cxnSpLocks/>
          </p:cNvCxnSpPr>
          <p:nvPr/>
        </p:nvCxnSpPr>
        <p:spPr>
          <a:xfrm>
            <a:off x="280264" y="3753604"/>
            <a:ext cx="11646125" cy="0"/>
          </a:xfrm>
          <a:prstGeom prst="line">
            <a:avLst/>
          </a:prstGeom>
        </p:spPr>
        <p:style>
          <a:lnRef idx="1">
            <a:schemeClr val="accent3"/>
          </a:lnRef>
          <a:fillRef idx="0">
            <a:schemeClr val="accent3"/>
          </a:fillRef>
          <a:effectRef idx="0">
            <a:schemeClr val="accent3"/>
          </a:effectRef>
          <a:fontRef idx="minor">
            <a:schemeClr val="tx1"/>
          </a:fontRef>
        </p:style>
      </p:cxnSp>
      <p:pic>
        <p:nvPicPr>
          <p:cNvPr id="22" name="Picture 21">
            <a:extLst>
              <a:ext uri="{FF2B5EF4-FFF2-40B4-BE49-F238E27FC236}">
                <a16:creationId xmlns:a16="http://schemas.microsoft.com/office/drawing/2014/main" id="{CF5FD226-4CE3-46CD-B093-B289E58457CB}"/>
              </a:ext>
            </a:extLst>
          </p:cNvPr>
          <p:cNvPicPr>
            <a:picLocks noChangeAspect="1"/>
          </p:cNvPicPr>
          <p:nvPr/>
        </p:nvPicPr>
        <p:blipFill>
          <a:blip r:embed="rId7"/>
          <a:stretch>
            <a:fillRect/>
          </a:stretch>
        </p:blipFill>
        <p:spPr>
          <a:xfrm>
            <a:off x="724225" y="1690952"/>
            <a:ext cx="5104705" cy="1880681"/>
          </a:xfrm>
          <a:prstGeom prst="rect">
            <a:avLst/>
          </a:prstGeom>
        </p:spPr>
      </p:pic>
      <p:sp>
        <p:nvSpPr>
          <p:cNvPr id="4" name="Rectangle 3">
            <a:extLst>
              <a:ext uri="{FF2B5EF4-FFF2-40B4-BE49-F238E27FC236}">
                <a16:creationId xmlns:a16="http://schemas.microsoft.com/office/drawing/2014/main" id="{2603D02F-00D0-46F0-BF47-536C0CA52DE1}"/>
              </a:ext>
            </a:extLst>
          </p:cNvPr>
          <p:cNvSpPr/>
          <p:nvPr/>
        </p:nvSpPr>
        <p:spPr>
          <a:xfrm>
            <a:off x="-192947" y="331286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3">
            <a:extLst>
              <a:ext uri="{FF2B5EF4-FFF2-40B4-BE49-F238E27FC236}">
                <a16:creationId xmlns:a16="http://schemas.microsoft.com/office/drawing/2014/main" id="{21502B17-BF9E-2450-FD4D-63FB4A1676BA}"/>
              </a:ext>
            </a:extLst>
          </p:cNvPr>
          <p:cNvSpPr txBox="1">
            <a:spLocks/>
          </p:cNvSpPr>
          <p:nvPr/>
        </p:nvSpPr>
        <p:spPr>
          <a:xfrm>
            <a:off x="11457354" y="6526805"/>
            <a:ext cx="495466" cy="1883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2</a:t>
            </a:fld>
            <a:endParaRPr lang="en-US" dirty="0"/>
          </a:p>
        </p:txBody>
      </p:sp>
    </p:spTree>
    <p:custDataLst>
      <p:tags r:id="rId1"/>
    </p:custDataLst>
    <p:extLst>
      <p:ext uri="{BB962C8B-B14F-4D97-AF65-F5344CB8AC3E}">
        <p14:creationId xmlns:p14="http://schemas.microsoft.com/office/powerpoint/2010/main" val="1563944185"/>
      </p:ext>
    </p:extLst>
  </p:cSld>
  <p:clrMapOvr>
    <a:masterClrMapping/>
  </p:clrMapOvr>
  <p:transition advTm="5523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414F-8F04-4267-9B2F-4204B1CA5FE9}"/>
              </a:ext>
            </a:extLst>
          </p:cNvPr>
          <p:cNvSpPr>
            <a:spLocks noGrp="1"/>
          </p:cNvSpPr>
          <p:nvPr>
            <p:ph type="title"/>
          </p:nvPr>
        </p:nvSpPr>
        <p:spPr/>
        <p:txBody>
          <a:bodyPr/>
          <a:lstStyle/>
          <a:p>
            <a:r>
              <a:rPr lang="en-US" dirty="0"/>
              <a:t>Markov Decision Process (MDP)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121BB7-F3D1-4B6A-B481-AFA207F13852}"/>
                  </a:ext>
                </a:extLst>
              </p:cNvPr>
              <p:cNvSpPr>
                <a:spLocks noGrp="1"/>
              </p:cNvSpPr>
              <p:nvPr>
                <p:ph idx="1"/>
              </p:nvPr>
            </p:nvSpPr>
            <p:spPr>
              <a:xfrm>
                <a:off x="478369" y="1213308"/>
                <a:ext cx="11473384" cy="5092676"/>
              </a:xfrm>
            </p:spPr>
            <p:txBody>
              <a:bodyPr/>
              <a:lstStyle/>
              <a:p>
                <a:pPr marL="0" indent="0">
                  <a:buNone/>
                </a:pPr>
                <a:r>
                  <a:rPr lang="pt-BR" b="1" dirty="0"/>
                  <a:t>MDP = Markov Chain + Actions</a:t>
                </a:r>
              </a:p>
              <a:p>
                <a:r>
                  <a:rPr lang="pt-BR" dirty="0"/>
                  <a:t>Actions allow us to have control over the decision-making process</a:t>
                </a:r>
              </a:p>
              <a:p>
                <a:r>
                  <a:rPr lang="pt-BR" dirty="0"/>
                  <a:t>Policy = distribution over </a:t>
                </a:r>
                <a:r>
                  <a:rPr lang="pt-BR" dirty="0" err="1"/>
                  <a:t>actions</a:t>
                </a:r>
                <a:r>
                  <a:rPr lang="pt-BR" dirty="0"/>
                  <a:t> given states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𝑠</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𝑃</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𝐴</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pt-BR"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a14:m>
                <a:endParaRPr lang="en-US" dirty="0"/>
              </a:p>
              <a:p>
                <a:endParaRPr lang="pt-BR" dirty="0"/>
              </a:p>
              <a:p>
                <a:r>
                  <a:rPr lang="pt-BR" u="sng" dirty="0"/>
                  <a:t>Implications to the model</a:t>
                </a:r>
                <a:r>
                  <a:rPr lang="pt-BR" dirty="0"/>
                  <a:t>:</a:t>
                </a:r>
              </a:p>
              <a:p>
                <a:pPr marL="342900" indent="-342900">
                  <a:buFont typeface="Arial" panose="020B0604020202020204" pitchFamily="34" charset="0"/>
                  <a:buChar char="•"/>
                </a:pPr>
                <a:r>
                  <a:rPr lang="pt-BR" dirty="0" err="1"/>
                  <a:t>Transition</a:t>
                </a:r>
                <a:r>
                  <a:rPr lang="pt-BR" dirty="0"/>
                  <a:t> for each action</a:t>
                </a:r>
              </a:p>
              <a:p>
                <a:pPr marL="342900" indent="-342900">
                  <a:buFont typeface="Arial" panose="020B0604020202020204" pitchFamily="34" charset="0"/>
                  <a:buChar char="•"/>
                </a:pPr>
                <a:r>
                  <a:rPr lang="pt-BR" dirty="0"/>
                  <a:t>Results of </a:t>
                </a:r>
                <a:r>
                  <a:rPr lang="pt-BR" dirty="0" err="1"/>
                  <a:t>actions</a:t>
                </a:r>
                <a:r>
                  <a:rPr lang="pt-BR" dirty="0"/>
                  <a:t> can be stochastic (non-deterministic)</a:t>
                </a:r>
              </a:p>
              <a:p>
                <a:endParaRPr lang="pt-BR" dirty="0"/>
              </a:p>
              <a:p>
                <a:r>
                  <a:rPr lang="en-US" dirty="0"/>
                  <a:t>Action Value Function</a:t>
                </a:r>
              </a:p>
              <a:p>
                <a:pPr marL="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𝑔𝑜𝑜𝑑</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1" i="1">
                          <a:latin typeface="Cambria Math" panose="02040503050406030204" pitchFamily="18" charset="0"/>
                        </a:rPr>
                        <m:t>𝑺𝒕𝒂𝒕𝒆</m:t>
                      </m:r>
                      <m:r>
                        <a:rPr lang="en-US" i="1">
                          <a:latin typeface="Cambria Math" panose="02040503050406030204" pitchFamily="18" charset="0"/>
                        </a:rPr>
                        <m:t> </m:t>
                      </m:r>
                      <m:r>
                        <a:rPr lang="en-US" b="1" i="1">
                          <a:latin typeface="Cambria Math" panose="02040503050406030204" pitchFamily="18" charset="0"/>
                        </a:rPr>
                        <m:t>𝒔</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𝑡𝑎𝑘𝑒</m:t>
                      </m:r>
                      <m:r>
                        <a:rPr lang="en-US" i="1">
                          <a:latin typeface="Cambria Math" panose="02040503050406030204" pitchFamily="18" charset="0"/>
                        </a:rPr>
                        <m:t> </m:t>
                      </m:r>
                      <m:r>
                        <a:rPr lang="en-US" b="1" i="1" smtClean="0">
                          <a:latin typeface="Cambria Math" panose="02040503050406030204" pitchFamily="18" charset="0"/>
                        </a:rPr>
                        <m:t>𝑨</m:t>
                      </m:r>
                      <m:r>
                        <a:rPr lang="en-US" b="1" i="1">
                          <a:latin typeface="Cambria Math" panose="02040503050406030204" pitchFamily="18" charset="0"/>
                        </a:rPr>
                        <m:t>𝒄𝒕𝒊𝒐𝒏</m:t>
                      </m:r>
                      <m:r>
                        <a:rPr lang="en-US" i="1">
                          <a:latin typeface="Cambria Math" panose="02040503050406030204" pitchFamily="18" charset="0"/>
                        </a:rPr>
                        <m:t> </m:t>
                      </m:r>
                      <m:r>
                        <a:rPr lang="en-US" b="1" i="1">
                          <a:latin typeface="Cambria Math" panose="02040503050406030204" pitchFamily="18" charset="0"/>
                        </a:rPr>
                        <m:t>𝒂</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𝑓𝑜𝑙𝑙𝑜𝑤</m:t>
                      </m:r>
                      <m:r>
                        <a:rPr lang="en-US" i="1">
                          <a:latin typeface="Cambria Math" panose="02040503050406030204" pitchFamily="18" charset="0"/>
                        </a:rPr>
                        <m:t> </m:t>
                      </m:r>
                      <m:r>
                        <a:rPr lang="en-US" b="1" i="1" smtClean="0">
                          <a:latin typeface="Cambria Math" panose="02040503050406030204" pitchFamily="18" charset="0"/>
                        </a:rPr>
                        <m:t>𝑷</m:t>
                      </m:r>
                      <m:r>
                        <a:rPr lang="en-US" b="1" i="1">
                          <a:latin typeface="Cambria Math" panose="02040503050406030204" pitchFamily="18" charset="0"/>
                        </a:rPr>
                        <m:t>𝒐𝒍𝒊𝒄𝒚</m:t>
                      </m:r>
                      <m:r>
                        <a:rPr lang="en-US"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𝝅</m:t>
                      </m:r>
                      <m:r>
                        <a:rPr lang="en-US" i="1">
                          <a:latin typeface="Cambria Math" panose="02040503050406030204" pitchFamily="18" charset="0"/>
                          <a:ea typeface="Cambria Math" panose="02040503050406030204" pitchFamily="18" charset="0"/>
                        </a:rPr>
                        <m:t> ?</m:t>
                      </m:r>
                    </m:oMath>
                  </m:oMathPara>
                </a14:m>
                <a:endParaRPr lang="en-US" dirty="0"/>
              </a:p>
              <a:p>
                <a:pPr lvl="3"/>
                <a:r>
                  <a:rPr lang="en-US" dirty="0"/>
                  <a:t>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is the expected return of being at a state and taking a certain action and following a certain policy</a:t>
                </a:r>
              </a:p>
            </p:txBody>
          </p:sp>
        </mc:Choice>
        <mc:Fallback xmlns="">
          <p:sp>
            <p:nvSpPr>
              <p:cNvPr id="3" name="Content Placeholder 2">
                <a:extLst>
                  <a:ext uri="{FF2B5EF4-FFF2-40B4-BE49-F238E27FC236}">
                    <a16:creationId xmlns:a16="http://schemas.microsoft.com/office/drawing/2014/main" id="{A5121BB7-F3D1-4B6A-B481-AFA207F13852}"/>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b="-19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4940A9-E7CF-480E-BA75-7D673620F11C}"/>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20</a:t>
            </a:fld>
            <a:endParaRPr lang="en-US"/>
          </a:p>
        </p:txBody>
      </p:sp>
    </p:spTree>
    <p:extLst>
      <p:ext uri="{BB962C8B-B14F-4D97-AF65-F5344CB8AC3E}">
        <p14:creationId xmlns:p14="http://schemas.microsoft.com/office/powerpoint/2010/main" val="3487857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9F61-3819-4366-BFF5-6125DC03E38D}"/>
              </a:ext>
            </a:extLst>
          </p:cNvPr>
          <p:cNvSpPr>
            <a:spLocks noGrp="1"/>
          </p:cNvSpPr>
          <p:nvPr>
            <p:ph type="title"/>
          </p:nvPr>
        </p:nvSpPr>
        <p:spPr/>
        <p:txBody>
          <a:bodyPr/>
          <a:lstStyle/>
          <a:p>
            <a:r>
              <a:rPr lang="pt-BR" dirty="0"/>
              <a:t>Bellman Optimatility Equation</a:t>
            </a:r>
            <a:endParaRPr lang="en-US" dirty="0"/>
          </a:p>
        </p:txBody>
      </p:sp>
      <p:sp>
        <p:nvSpPr>
          <p:cNvPr id="3" name="Content Placeholder 2">
            <a:extLst>
              <a:ext uri="{FF2B5EF4-FFF2-40B4-BE49-F238E27FC236}">
                <a16:creationId xmlns:a16="http://schemas.microsoft.com/office/drawing/2014/main" id="{C5783FAC-A393-4B33-9FD7-E09E5BCB3F97}"/>
              </a:ext>
            </a:extLst>
          </p:cNvPr>
          <p:cNvSpPr>
            <a:spLocks noGrp="1"/>
          </p:cNvSpPr>
          <p:nvPr>
            <p:ph idx="1"/>
          </p:nvPr>
        </p:nvSpPr>
        <p:spPr>
          <a:xfrm>
            <a:off x="478369" y="1213308"/>
            <a:ext cx="11473384" cy="3592265"/>
          </a:xfrm>
        </p:spPr>
        <p:txBody>
          <a:bodyPr/>
          <a:lstStyle/>
          <a:p>
            <a:r>
              <a:rPr lang="en-US" b="1" dirty="0"/>
              <a:t>How to find the best path in the MDP?</a:t>
            </a:r>
          </a:p>
          <a:p>
            <a:r>
              <a:rPr lang="en-US" dirty="0"/>
              <a:t>Bellman equation estimates V(s) by looking ahead of possible future trajectories in the state-space</a:t>
            </a:r>
          </a:p>
          <a:p>
            <a:endParaRPr lang="en-US" dirty="0"/>
          </a:p>
          <a:p>
            <a:r>
              <a:rPr lang="en-US" b="1" u="sng" dirty="0"/>
              <a:t>Intuition</a:t>
            </a:r>
          </a:p>
          <a:p>
            <a:r>
              <a:rPr lang="en-US" dirty="0"/>
              <a:t> If we behave optimally for the first step and then also behave optimally for the next step, we will find the optimal solution for the MDP. However, note that to behave optimally I need to average over all possible paths that are opened by my first step.</a:t>
            </a:r>
          </a:p>
          <a:p>
            <a:endParaRPr lang="en-US" dirty="0"/>
          </a:p>
        </p:txBody>
      </p:sp>
      <p:sp>
        <p:nvSpPr>
          <p:cNvPr id="4" name="Slide Number Placeholder 3">
            <a:extLst>
              <a:ext uri="{FF2B5EF4-FFF2-40B4-BE49-F238E27FC236}">
                <a16:creationId xmlns:a16="http://schemas.microsoft.com/office/drawing/2014/main" id="{8C2EDCB6-E4E1-5791-50B6-ECE4856A7513}"/>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21</a:t>
            </a:fld>
            <a:endParaRPr lang="en-US"/>
          </a:p>
        </p:txBody>
      </p:sp>
    </p:spTree>
    <p:extLst>
      <p:ext uri="{BB962C8B-B14F-4D97-AF65-F5344CB8AC3E}">
        <p14:creationId xmlns:p14="http://schemas.microsoft.com/office/powerpoint/2010/main" val="85314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Optimality Equations for MDPs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72933" y="4022798"/>
                <a:ext cx="2532745" cy="53341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𝑞</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e>
                          </m:d>
                        </m:e>
                      </m:func>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72933" y="4022798"/>
                <a:ext cx="2532745" cy="533416"/>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2732986" y="231477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1924296"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2041369" y="2539458"/>
            <a:ext cx="729153" cy="560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p:cNvCxnSpPr>
          <p:nvPr/>
        </p:nvCxnSpPr>
        <p:spPr bwMode="gray">
          <a:xfrm>
            <a:off x="2951759" y="2539458"/>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2143069" y="2522983"/>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2143069" y="2522983"/>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1525913" y="2090694"/>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1525913" y="2090694"/>
                <a:ext cx="123431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67ED977-5FB8-40AE-84F4-1094B17FBE00}"/>
                  </a:ext>
                </a:extLst>
              </p:cNvPr>
              <p:cNvSpPr/>
              <p:nvPr/>
            </p:nvSpPr>
            <p:spPr>
              <a:xfrm>
                <a:off x="4035204" y="3860763"/>
                <a:ext cx="3721083"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𝑞</m:t>
                          </m:r>
                        </m:e>
                        <m:sup>
                          <m:r>
                            <a:rPr lang="en-US" sz="200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oMath>
                  </m:oMathPara>
                </a14:m>
                <a:endParaRPr lang="en-US" sz="2000" dirty="0" err="1"/>
              </a:p>
            </p:txBody>
          </p:sp>
        </mc:Choice>
        <mc:Fallback xmlns="">
          <p:sp>
            <p:nvSpPr>
              <p:cNvPr id="18" name="Rectangle 17">
                <a:extLst>
                  <a:ext uri="{FF2B5EF4-FFF2-40B4-BE49-F238E27FC236}">
                    <a16:creationId xmlns:a16="http://schemas.microsoft.com/office/drawing/2014/main" id="{067ED977-5FB8-40AE-84F4-1094B17FBE00}"/>
                  </a:ext>
                </a:extLst>
              </p:cNvPr>
              <p:cNvSpPr>
                <a:spLocks noRot="1" noChangeAspect="1" noMove="1" noResize="1" noEditPoints="1" noAdjustHandles="1" noChangeArrowheads="1" noChangeShapeType="1" noTextEdit="1"/>
              </p:cNvSpPr>
              <p:nvPr/>
            </p:nvSpPr>
            <p:spPr>
              <a:xfrm>
                <a:off x="4035204" y="3860763"/>
                <a:ext cx="3721083" cy="878126"/>
              </a:xfrm>
              <a:prstGeom prst="rect">
                <a:avLst/>
              </a:prstGeom>
              <a:blipFill>
                <a:blip r:embed="rId5"/>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FC2683-F024-49BD-9BE8-673BF78B3E79}"/>
              </a:ext>
            </a:extLst>
          </p:cNvPr>
          <p:cNvSpPr/>
          <p:nvPr/>
        </p:nvSpPr>
        <p:spPr bwMode="gray">
          <a:xfrm>
            <a:off x="5466659"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2" name="Oval 21">
            <a:extLst>
              <a:ext uri="{FF2B5EF4-FFF2-40B4-BE49-F238E27FC236}">
                <a16:creationId xmlns:a16="http://schemas.microsoft.com/office/drawing/2014/main" id="{10BAB5F7-BC17-4D88-A34D-712D06874D04}"/>
              </a:ext>
            </a:extLst>
          </p:cNvPr>
          <p:cNvSpPr/>
          <p:nvPr/>
        </p:nvSpPr>
        <p:spPr bwMode="gray">
          <a:xfrm>
            <a:off x="6955554"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3" name="Straight Arrow Connector 22">
            <a:extLst>
              <a:ext uri="{FF2B5EF4-FFF2-40B4-BE49-F238E27FC236}">
                <a16:creationId xmlns:a16="http://schemas.microsoft.com/office/drawing/2014/main" id="{5923BA2D-D9AD-48B3-9C5B-0B79B63FEFDA}"/>
              </a:ext>
            </a:extLst>
          </p:cNvPr>
          <p:cNvCxnSpPr>
            <a:cxnSpLocks/>
            <a:stCxn id="29" idx="3"/>
            <a:endCxn id="21" idx="7"/>
          </p:cNvCxnSpPr>
          <p:nvPr/>
        </p:nvCxnSpPr>
        <p:spPr bwMode="gray">
          <a:xfrm flipH="1">
            <a:off x="5685432" y="2563309"/>
            <a:ext cx="647540"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B5CC9E4-1835-413D-9BCB-ADAFD23E1CAC}"/>
              </a:ext>
            </a:extLst>
          </p:cNvPr>
          <p:cNvCxnSpPr>
            <a:cxnSpLocks/>
            <a:stCxn id="29" idx="5"/>
            <a:endCxn id="22" idx="1"/>
          </p:cNvCxnSpPr>
          <p:nvPr/>
        </p:nvCxnSpPr>
        <p:spPr bwMode="gray">
          <a:xfrm>
            <a:off x="6429958" y="2563309"/>
            <a:ext cx="563132"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4EDECA5-48AB-4DF2-9B9E-DCBD7A781978}"/>
                  </a:ext>
                </a:extLst>
              </p:cNvPr>
              <p:cNvSpPr/>
              <p:nvPr/>
            </p:nvSpPr>
            <p:spPr>
              <a:xfrm>
                <a:off x="5685432" y="2623358"/>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25" name="Rectangle 24">
                <a:extLst>
                  <a:ext uri="{FF2B5EF4-FFF2-40B4-BE49-F238E27FC236}">
                    <a16:creationId xmlns:a16="http://schemas.microsoft.com/office/drawing/2014/main" id="{C4EDECA5-48AB-4DF2-9B9E-DCBD7A781978}"/>
                  </a:ext>
                </a:extLst>
              </p:cNvPr>
              <p:cNvSpPr>
                <a:spLocks noRot="1" noChangeAspect="1" noMove="1" noResize="1" noEditPoints="1" noAdjustHandles="1" noChangeArrowheads="1" noChangeShapeType="1" noTextEdit="1"/>
              </p:cNvSpPr>
              <p:nvPr/>
            </p:nvSpPr>
            <p:spPr>
              <a:xfrm>
                <a:off x="5685432" y="2623358"/>
                <a:ext cx="42062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F9FEFD-65D3-4395-A2B6-8F006ACD7BCD}"/>
                  </a:ext>
                </a:extLst>
              </p:cNvPr>
              <p:cNvSpPr/>
              <p:nvPr/>
            </p:nvSpPr>
            <p:spPr>
              <a:xfrm>
                <a:off x="4132324" y="3117171"/>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6" name="Rectangle 25">
                <a:extLst>
                  <a:ext uri="{FF2B5EF4-FFF2-40B4-BE49-F238E27FC236}">
                    <a16:creationId xmlns:a16="http://schemas.microsoft.com/office/drawing/2014/main" id="{BFF9FEFD-65D3-4395-A2B6-8F006ACD7BCD}"/>
                  </a:ext>
                </a:extLst>
              </p:cNvPr>
              <p:cNvSpPr>
                <a:spLocks noRot="1" noChangeAspect="1" noMove="1" noResize="1" noEditPoints="1" noAdjustHandles="1" noChangeArrowheads="1" noChangeShapeType="1" noTextEdit="1"/>
              </p:cNvSpPr>
              <p:nvPr/>
            </p:nvSpPr>
            <p:spPr>
              <a:xfrm>
                <a:off x="4132324" y="3117171"/>
                <a:ext cx="134344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0C8528B-6F31-4F00-84F7-A20FB3379FBF}"/>
                  </a:ext>
                </a:extLst>
              </p:cNvPr>
              <p:cNvSpPr/>
              <p:nvPr/>
            </p:nvSpPr>
            <p:spPr>
              <a:xfrm>
                <a:off x="4804047" y="2185375"/>
                <a:ext cx="15774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𝑞</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7" name="Rectangle 26">
                <a:extLst>
                  <a:ext uri="{FF2B5EF4-FFF2-40B4-BE49-F238E27FC236}">
                    <a16:creationId xmlns:a16="http://schemas.microsoft.com/office/drawing/2014/main" id="{B0C8528B-6F31-4F00-84F7-A20FB3379FBF}"/>
                  </a:ext>
                </a:extLst>
              </p:cNvPr>
              <p:cNvSpPr>
                <a:spLocks noRot="1" noChangeAspect="1" noMove="1" noResize="1" noEditPoints="1" noAdjustHandles="1" noChangeArrowheads="1" noChangeShapeType="1" noTextEdit="1"/>
              </p:cNvSpPr>
              <p:nvPr/>
            </p:nvSpPr>
            <p:spPr>
              <a:xfrm>
                <a:off x="4804047" y="2185375"/>
                <a:ext cx="1577418" cy="369332"/>
              </a:xfrm>
              <a:prstGeom prst="rect">
                <a:avLst/>
              </a:prstGeom>
              <a:blipFill>
                <a:blip r:embed="rId8"/>
                <a:stretch>
                  <a:fillRect b="-9836"/>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644CC66-B20F-4C97-A567-C02312D05D71}"/>
              </a:ext>
            </a:extLst>
          </p:cNvPr>
          <p:cNvSpPr/>
          <p:nvPr/>
        </p:nvSpPr>
        <p:spPr bwMode="gray">
          <a:xfrm>
            <a:off x="3420811"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9" name="Oval 28">
            <a:extLst>
              <a:ext uri="{FF2B5EF4-FFF2-40B4-BE49-F238E27FC236}">
                <a16:creationId xmlns:a16="http://schemas.microsoft.com/office/drawing/2014/main" id="{C27996D0-EACD-473E-B9A5-9FB56D1CED67}"/>
              </a:ext>
            </a:extLst>
          </p:cNvPr>
          <p:cNvSpPr/>
          <p:nvPr/>
        </p:nvSpPr>
        <p:spPr bwMode="gray">
          <a:xfrm>
            <a:off x="6312885" y="2446236"/>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99076D3-46C3-434A-8F55-556BFC129369}"/>
                  </a:ext>
                </a:extLst>
              </p:cNvPr>
              <p:cNvSpPr/>
              <p:nvPr/>
            </p:nvSpPr>
            <p:spPr>
              <a:xfrm>
                <a:off x="346878" y="2994529"/>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1" name="Rectangle 30">
                <a:extLst>
                  <a:ext uri="{FF2B5EF4-FFF2-40B4-BE49-F238E27FC236}">
                    <a16:creationId xmlns:a16="http://schemas.microsoft.com/office/drawing/2014/main" id="{499076D3-46C3-434A-8F55-556BFC129369}"/>
                  </a:ext>
                </a:extLst>
              </p:cNvPr>
              <p:cNvSpPr>
                <a:spLocks noRot="1" noChangeAspect="1" noMove="1" noResize="1" noEditPoints="1" noAdjustHandles="1" noChangeArrowheads="1" noChangeShapeType="1" noTextEdit="1"/>
              </p:cNvSpPr>
              <p:nvPr/>
            </p:nvSpPr>
            <p:spPr>
              <a:xfrm>
                <a:off x="346878" y="2994529"/>
                <a:ext cx="1668727" cy="369332"/>
              </a:xfrm>
              <a:prstGeom prst="rect">
                <a:avLst/>
              </a:prstGeom>
              <a:blipFill>
                <a:blip r:embed="rId9"/>
                <a:stretch>
                  <a:fillRect b="-98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3E92D24-BB56-4FA1-8EB1-6AD52A8B29D8}"/>
              </a:ext>
            </a:extLst>
          </p:cNvPr>
          <p:cNvSpPr txBox="1"/>
          <p:nvPr/>
        </p:nvSpPr>
        <p:spPr bwMode="gray">
          <a:xfrm>
            <a:off x="239440" y="4993060"/>
            <a:ext cx="3552330" cy="738664"/>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value function of a state is the maximum that I can get after taking an action</a:t>
            </a:r>
          </a:p>
        </p:txBody>
      </p:sp>
      <p:sp>
        <p:nvSpPr>
          <p:cNvPr id="32" name="TextBox 31">
            <a:extLst>
              <a:ext uri="{FF2B5EF4-FFF2-40B4-BE49-F238E27FC236}">
                <a16:creationId xmlns:a16="http://schemas.microsoft.com/office/drawing/2014/main" id="{C3F46982-DB41-438A-805A-3F96D07D5C85}"/>
              </a:ext>
            </a:extLst>
          </p:cNvPr>
          <p:cNvSpPr txBox="1"/>
          <p:nvPr/>
        </p:nvSpPr>
        <p:spPr bwMode="gray">
          <a:xfrm>
            <a:off x="4119580" y="4984887"/>
            <a:ext cx="3552330" cy="984885"/>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optimal value is the expected return of the multiple states that we can end up after taking action </a:t>
            </a:r>
            <a:r>
              <a:rPr lang="en-US" sz="1600" b="1" dirty="0"/>
              <a:t>a</a:t>
            </a:r>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15D00ED9-2951-42E1-B59A-7944FAE1A332}"/>
                  </a:ext>
                </a:extLst>
              </p:cNvPr>
              <p:cNvSpPr/>
              <p:nvPr/>
            </p:nvSpPr>
            <p:spPr>
              <a:xfrm>
                <a:off x="7756287" y="4610070"/>
                <a:ext cx="4337662"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limLow>
                            <m:limLowPr>
                              <m:ctrlPr>
                                <a:rPr lang="en-US" sz="2000" b="0" i="1" smtClean="0">
                                  <a:latin typeface="Cambria Math" panose="02040503050406030204" pitchFamily="18" charset="0"/>
                                  <a:ea typeface="Cambria Math" panose="02040503050406030204" pitchFamily="18" charset="0"/>
                                </a:rPr>
                              </m:ctrlPr>
                            </m:limLowPr>
                            <m:e>
                              <m:r>
                                <m:rPr>
                                  <m:sty m:val="p"/>
                                </m:rPr>
                                <a:rPr lang="en-US" sz="2000" b="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e>
                          </m:d>
                        </m:e>
                      </m:func>
                      <m:r>
                        <a:rPr lang="en-US" sz="2000" b="0" i="1" smtClean="0">
                          <a:latin typeface="Cambria Math" panose="02040503050406030204" pitchFamily="18" charset="0"/>
                          <a:ea typeface="Cambria Math" panose="02040503050406030204" pitchFamily="18" charset="0"/>
                        </a:rPr>
                        <m:t> </m:t>
                      </m:r>
                    </m:oMath>
                  </m:oMathPara>
                </a14:m>
                <a:endParaRPr lang="en-US" sz="2000" dirty="0" err="1"/>
              </a:p>
            </p:txBody>
          </p:sp>
        </mc:Choice>
        <mc:Fallback xmlns="">
          <p:sp>
            <p:nvSpPr>
              <p:cNvPr id="53" name="Rectangle 52">
                <a:extLst>
                  <a:ext uri="{FF2B5EF4-FFF2-40B4-BE49-F238E27FC236}">
                    <a16:creationId xmlns:a16="http://schemas.microsoft.com/office/drawing/2014/main" id="{15D00ED9-2951-42E1-B59A-7944FAE1A332}"/>
                  </a:ext>
                </a:extLst>
              </p:cNvPr>
              <p:cNvSpPr>
                <a:spLocks noRot="1" noChangeAspect="1" noMove="1" noResize="1" noEditPoints="1" noAdjustHandles="1" noChangeArrowheads="1" noChangeShapeType="1" noTextEdit="1"/>
              </p:cNvSpPr>
              <p:nvPr/>
            </p:nvSpPr>
            <p:spPr>
              <a:xfrm>
                <a:off x="7756287" y="4610070"/>
                <a:ext cx="4337662" cy="1121654"/>
              </a:xfrm>
              <a:prstGeom prst="rect">
                <a:avLst/>
              </a:prstGeom>
              <a:blipFill>
                <a:blip r:embed="rId13"/>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793D2DC-5AD3-471A-B443-578A58E3CC65}"/>
              </a:ext>
            </a:extLst>
          </p:cNvPr>
          <p:cNvGrpSpPr/>
          <p:nvPr/>
        </p:nvGrpSpPr>
        <p:grpSpPr>
          <a:xfrm>
            <a:off x="7881416" y="1554936"/>
            <a:ext cx="3915866" cy="1954974"/>
            <a:chOff x="7881416" y="1554936"/>
            <a:chExt cx="3915866" cy="1954974"/>
          </a:xfrm>
        </p:grpSpPr>
        <p:sp>
          <p:nvSpPr>
            <p:cNvPr id="33" name="Oval 32">
              <a:extLst>
                <a:ext uri="{FF2B5EF4-FFF2-40B4-BE49-F238E27FC236}">
                  <a16:creationId xmlns:a16="http://schemas.microsoft.com/office/drawing/2014/main" id="{64CA3C1A-E5B6-4D71-BF62-90941D07A67C}"/>
                </a:ext>
              </a:extLst>
            </p:cNvPr>
            <p:cNvSpPr/>
            <p:nvPr/>
          </p:nvSpPr>
          <p:spPr bwMode="gray">
            <a:xfrm>
              <a:off x="10502304" y="177901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4" name="Oval 33">
              <a:extLst>
                <a:ext uri="{FF2B5EF4-FFF2-40B4-BE49-F238E27FC236}">
                  <a16:creationId xmlns:a16="http://schemas.microsoft.com/office/drawing/2014/main" id="{50F2A8D5-02A3-4EC8-9C11-8E2D38E52D4E}"/>
                </a:ext>
              </a:extLst>
            </p:cNvPr>
            <p:cNvSpPr/>
            <p:nvPr/>
          </p:nvSpPr>
          <p:spPr bwMode="gray">
            <a:xfrm>
              <a:off x="9833886" y="2612282"/>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5" name="Straight Arrow Connector 34">
              <a:extLst>
                <a:ext uri="{FF2B5EF4-FFF2-40B4-BE49-F238E27FC236}">
                  <a16:creationId xmlns:a16="http://schemas.microsoft.com/office/drawing/2014/main" id="{E7AF0B6D-B2B5-40D8-BCDF-33CDA8B8B440}"/>
                </a:ext>
              </a:extLst>
            </p:cNvPr>
            <p:cNvCxnSpPr>
              <a:stCxn id="33" idx="3"/>
              <a:endCxn id="34" idx="7"/>
            </p:cNvCxnSpPr>
            <p:nvPr/>
          </p:nvCxnSpPr>
          <p:spPr bwMode="gray">
            <a:xfrm flipH="1">
              <a:off x="9950959" y="2003700"/>
              <a:ext cx="588881" cy="62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87059B9-56FC-4856-9878-122815028D02}"/>
                </a:ext>
              </a:extLst>
            </p:cNvPr>
            <p:cNvCxnSpPr>
              <a:cxnSpLocks/>
              <a:stCxn id="33" idx="5"/>
              <a:endCxn id="39" idx="0"/>
            </p:cNvCxnSpPr>
            <p:nvPr/>
          </p:nvCxnSpPr>
          <p:spPr bwMode="gray">
            <a:xfrm>
              <a:off x="10721077" y="2003700"/>
              <a:ext cx="402549" cy="598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1AA61982-BECB-415B-9883-11658BCE2F5B}"/>
                    </a:ext>
                  </a:extLst>
                </p:cNvPr>
                <p:cNvSpPr/>
                <p:nvPr/>
              </p:nvSpPr>
              <p:spPr>
                <a:xfrm>
                  <a:off x="9912387" y="1987225"/>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7" name="Rectangle 36">
                  <a:extLst>
                    <a:ext uri="{FF2B5EF4-FFF2-40B4-BE49-F238E27FC236}">
                      <a16:creationId xmlns:a16="http://schemas.microsoft.com/office/drawing/2014/main" id="{1AA61982-BECB-415B-9883-11658BCE2F5B}"/>
                    </a:ext>
                  </a:extLst>
                </p:cNvPr>
                <p:cNvSpPr>
                  <a:spLocks noRot="1" noChangeAspect="1" noMove="1" noResize="1" noEditPoints="1" noAdjustHandles="1" noChangeArrowheads="1" noChangeShapeType="1" noTextEdit="1"/>
                </p:cNvSpPr>
                <p:nvPr/>
              </p:nvSpPr>
              <p:spPr>
                <a:xfrm>
                  <a:off x="9912387" y="1987225"/>
                  <a:ext cx="42062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4EC14D3-AFF4-4CFE-9F3E-D3C47584D710}"/>
                    </a:ext>
                  </a:extLst>
                </p:cNvPr>
                <p:cNvSpPr/>
                <p:nvPr/>
              </p:nvSpPr>
              <p:spPr>
                <a:xfrm>
                  <a:off x="9295231" y="1554936"/>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38" name="Rectangle 37">
                  <a:extLst>
                    <a:ext uri="{FF2B5EF4-FFF2-40B4-BE49-F238E27FC236}">
                      <a16:creationId xmlns:a16="http://schemas.microsoft.com/office/drawing/2014/main" id="{64EC14D3-AFF4-4CFE-9F3E-D3C47584D710}"/>
                    </a:ext>
                  </a:extLst>
                </p:cNvPr>
                <p:cNvSpPr>
                  <a:spLocks noRot="1" noChangeAspect="1" noMove="1" noResize="1" noEditPoints="1" noAdjustHandles="1" noChangeArrowheads="1" noChangeShapeType="1" noTextEdit="1"/>
                </p:cNvSpPr>
                <p:nvPr/>
              </p:nvSpPr>
              <p:spPr>
                <a:xfrm>
                  <a:off x="9295231" y="1554936"/>
                  <a:ext cx="1234312" cy="369332"/>
                </a:xfrm>
                <a:prstGeom prst="rect">
                  <a:avLst/>
                </a:prstGeom>
                <a:blipFill>
                  <a:blip r:embed="rId15"/>
                  <a:stretch>
                    <a:fillRect/>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279D1B65-D4DF-48B9-A3A3-5B757C3A685A}"/>
                </a:ext>
              </a:extLst>
            </p:cNvPr>
            <p:cNvSpPr/>
            <p:nvPr/>
          </p:nvSpPr>
          <p:spPr bwMode="gray">
            <a:xfrm>
              <a:off x="11055046" y="260239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4C4C869-1078-468E-966D-811F062DA8C4}"/>
                    </a:ext>
                  </a:extLst>
                </p:cNvPr>
                <p:cNvSpPr/>
                <p:nvPr/>
              </p:nvSpPr>
              <p:spPr>
                <a:xfrm>
                  <a:off x="8116196" y="2458771"/>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40" name="Rectangle 39">
                  <a:extLst>
                    <a:ext uri="{FF2B5EF4-FFF2-40B4-BE49-F238E27FC236}">
                      <a16:creationId xmlns:a16="http://schemas.microsoft.com/office/drawing/2014/main" id="{34C4C869-1078-468E-966D-811F062DA8C4}"/>
                    </a:ext>
                  </a:extLst>
                </p:cNvPr>
                <p:cNvSpPr>
                  <a:spLocks noRot="1" noChangeAspect="1" noMove="1" noResize="1" noEditPoints="1" noAdjustHandles="1" noChangeArrowheads="1" noChangeShapeType="1" noTextEdit="1"/>
                </p:cNvSpPr>
                <p:nvPr/>
              </p:nvSpPr>
              <p:spPr>
                <a:xfrm>
                  <a:off x="8116196" y="2458771"/>
                  <a:ext cx="1668727" cy="369332"/>
                </a:xfrm>
                <a:prstGeom prst="rect">
                  <a:avLst/>
                </a:prstGeom>
                <a:blipFill>
                  <a:blip r:embed="rId16"/>
                  <a:stretch>
                    <a:fillRect b="-9836"/>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B101FF1F-1F74-4F9D-960C-BC487EA69449}"/>
                </a:ext>
              </a:extLst>
            </p:cNvPr>
            <p:cNvSpPr/>
            <p:nvPr/>
          </p:nvSpPr>
          <p:spPr bwMode="gray">
            <a:xfrm>
              <a:off x="9167076"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2" name="Straight Arrow Connector 41">
              <a:extLst>
                <a:ext uri="{FF2B5EF4-FFF2-40B4-BE49-F238E27FC236}">
                  <a16:creationId xmlns:a16="http://schemas.microsoft.com/office/drawing/2014/main" id="{23F13A4A-E438-49BA-8988-2CDDE6FA9402}"/>
                </a:ext>
              </a:extLst>
            </p:cNvPr>
            <p:cNvCxnSpPr>
              <a:cxnSpLocks/>
              <a:stCxn id="34" idx="3"/>
              <a:endCxn id="41" idx="7"/>
            </p:cNvCxnSpPr>
            <p:nvPr/>
          </p:nvCxnSpPr>
          <p:spPr bwMode="gray">
            <a:xfrm flipH="1">
              <a:off x="9385849" y="2729355"/>
              <a:ext cx="468124" cy="4875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68DCA75B-430D-4E85-801A-6D4D7F1016F2}"/>
                </a:ext>
              </a:extLst>
            </p:cNvPr>
            <p:cNvSpPr/>
            <p:nvPr/>
          </p:nvSpPr>
          <p:spPr bwMode="gray">
            <a:xfrm>
              <a:off x="11540973"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9" name="Straight Arrow Connector 48">
              <a:extLst>
                <a:ext uri="{FF2B5EF4-FFF2-40B4-BE49-F238E27FC236}">
                  <a16:creationId xmlns:a16="http://schemas.microsoft.com/office/drawing/2014/main" id="{86DEBA24-63D1-45EF-9532-625009E9F2EA}"/>
                </a:ext>
              </a:extLst>
            </p:cNvPr>
            <p:cNvCxnSpPr>
              <a:cxnSpLocks/>
              <a:stCxn id="39" idx="5"/>
              <a:endCxn id="48" idx="1"/>
            </p:cNvCxnSpPr>
            <p:nvPr/>
          </p:nvCxnSpPr>
          <p:spPr bwMode="gray">
            <a:xfrm>
              <a:off x="11172119" y="2719470"/>
              <a:ext cx="406390" cy="497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E906957A-8FEC-426E-A6C4-989FA7E4D552}"/>
                    </a:ext>
                  </a:extLst>
                </p:cNvPr>
                <p:cNvSpPr/>
                <p:nvPr/>
              </p:nvSpPr>
              <p:spPr>
                <a:xfrm>
                  <a:off x="7881416" y="3140578"/>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5" name="Rectangle 54">
                  <a:extLst>
                    <a:ext uri="{FF2B5EF4-FFF2-40B4-BE49-F238E27FC236}">
                      <a16:creationId xmlns:a16="http://schemas.microsoft.com/office/drawing/2014/main" id="{E906957A-8FEC-426E-A6C4-989FA7E4D552}"/>
                    </a:ext>
                  </a:extLst>
                </p:cNvPr>
                <p:cNvSpPr>
                  <a:spLocks noRot="1" noChangeAspect="1" noMove="1" noResize="1" noEditPoints="1" noAdjustHandles="1" noChangeArrowheads="1" noChangeShapeType="1" noTextEdit="1"/>
                </p:cNvSpPr>
                <p:nvPr/>
              </p:nvSpPr>
              <p:spPr>
                <a:xfrm>
                  <a:off x="7881416" y="3140578"/>
                  <a:ext cx="1343445" cy="369332"/>
                </a:xfrm>
                <a:prstGeom prst="rect">
                  <a:avLst/>
                </a:prstGeom>
                <a:blipFill>
                  <a:blip r:embed="rId17"/>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5F480956-D7CE-4BD9-8386-00D05B7495F5}"/>
                </a:ext>
              </a:extLst>
            </p:cNvPr>
            <p:cNvSpPr/>
            <p:nvPr/>
          </p:nvSpPr>
          <p:spPr bwMode="gray">
            <a:xfrm>
              <a:off x="10122701"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4" name="Oval 43">
              <a:extLst>
                <a:ext uri="{FF2B5EF4-FFF2-40B4-BE49-F238E27FC236}">
                  <a16:creationId xmlns:a16="http://schemas.microsoft.com/office/drawing/2014/main" id="{B0AD95B4-382F-4420-B031-0B64D7B09B72}"/>
                </a:ext>
              </a:extLst>
            </p:cNvPr>
            <p:cNvSpPr/>
            <p:nvPr/>
          </p:nvSpPr>
          <p:spPr bwMode="gray">
            <a:xfrm>
              <a:off x="10729119"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5" name="Straight Arrow Connector 44">
              <a:extLst>
                <a:ext uri="{FF2B5EF4-FFF2-40B4-BE49-F238E27FC236}">
                  <a16:creationId xmlns:a16="http://schemas.microsoft.com/office/drawing/2014/main" id="{DE5526C0-7848-4A82-9B2E-3DD134D692BD}"/>
                </a:ext>
              </a:extLst>
            </p:cNvPr>
            <p:cNvCxnSpPr>
              <a:cxnSpLocks/>
              <a:stCxn id="39" idx="4"/>
              <a:endCxn id="44" idx="0"/>
            </p:cNvCxnSpPr>
            <p:nvPr/>
          </p:nvCxnSpPr>
          <p:spPr bwMode="gray">
            <a:xfrm flipH="1">
              <a:off x="10857274" y="2739557"/>
              <a:ext cx="266352" cy="438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C3A2535-95D7-4DE9-8145-779F445E7EAB}"/>
                </a:ext>
              </a:extLst>
            </p:cNvPr>
            <p:cNvCxnSpPr>
              <a:cxnSpLocks/>
              <a:stCxn id="34" idx="5"/>
              <a:endCxn id="43" idx="0"/>
            </p:cNvCxnSpPr>
            <p:nvPr/>
          </p:nvCxnSpPr>
          <p:spPr bwMode="gray">
            <a:xfrm>
              <a:off x="9950959" y="2729355"/>
              <a:ext cx="299897" cy="449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 name="Slide Number Placeholder 3">
            <a:extLst>
              <a:ext uri="{FF2B5EF4-FFF2-40B4-BE49-F238E27FC236}">
                <a16:creationId xmlns:a16="http://schemas.microsoft.com/office/drawing/2014/main" id="{90A3D38E-DA6D-9877-1BC5-46E01361F5B4}"/>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22</a:t>
            </a:fld>
            <a:endParaRPr lang="en-US"/>
          </a:p>
        </p:txBody>
      </p:sp>
    </p:spTree>
    <p:extLst>
      <p:ext uri="{BB962C8B-B14F-4D97-AF65-F5344CB8AC3E}">
        <p14:creationId xmlns:p14="http://schemas.microsoft.com/office/powerpoint/2010/main" val="374205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21" grpId="0" animBg="1"/>
      <p:bldP spid="22" grpId="0" animBg="1"/>
      <p:bldP spid="25" grpId="0"/>
      <p:bldP spid="26" grpId="0"/>
      <p:bldP spid="27" grpId="0"/>
      <p:bldP spid="29" grpId="0" animBg="1"/>
      <p:bldP spid="3" grpId="0"/>
      <p:bldP spid="32" grpId="0"/>
      <p:bldP spid="5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2CA3-0A74-4718-BDD2-831A2C138CBE}"/>
              </a:ext>
            </a:extLst>
          </p:cNvPr>
          <p:cNvSpPr>
            <a:spLocks noGrp="1"/>
          </p:cNvSpPr>
          <p:nvPr>
            <p:ph type="title"/>
          </p:nvPr>
        </p:nvSpPr>
        <p:spPr/>
        <p:txBody>
          <a:bodyPr/>
          <a:lstStyle/>
          <a:p>
            <a:r>
              <a:rPr lang="en-US" dirty="0"/>
              <a:t>Episodes</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234F4092-CEFD-4E3F-8A9F-0103153C0A50}"/>
                  </a:ext>
                </a:extLst>
              </p:cNvPr>
              <p:cNvSpPr/>
              <p:nvPr/>
            </p:nvSpPr>
            <p:spPr>
              <a:xfrm>
                <a:off x="7034980" y="1791930"/>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 name="Oval 3">
                <a:extLst>
                  <a:ext uri="{FF2B5EF4-FFF2-40B4-BE49-F238E27FC236}">
                    <a16:creationId xmlns:a16="http://schemas.microsoft.com/office/drawing/2014/main" id="{234F4092-CEFD-4E3F-8A9F-0103153C0A50}"/>
                  </a:ext>
                </a:extLst>
              </p:cNvPr>
              <p:cNvSpPr>
                <a:spLocks noRot="1" noChangeAspect="1" noMove="1" noResize="1" noEditPoints="1" noAdjustHandles="1" noChangeArrowheads="1" noChangeShapeType="1" noTextEdit="1"/>
              </p:cNvSpPr>
              <p:nvPr/>
            </p:nvSpPr>
            <p:spPr>
              <a:xfrm>
                <a:off x="7034980" y="1791930"/>
                <a:ext cx="1533833" cy="73004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B9F0522-207B-471C-8AEC-48EEE315C0D4}"/>
                  </a:ext>
                </a:extLst>
              </p:cNvPr>
              <p:cNvSpPr/>
              <p:nvPr/>
            </p:nvSpPr>
            <p:spPr>
              <a:xfrm>
                <a:off x="7034978" y="3561015"/>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5" name="Oval 4">
                <a:extLst>
                  <a:ext uri="{FF2B5EF4-FFF2-40B4-BE49-F238E27FC236}">
                    <a16:creationId xmlns:a16="http://schemas.microsoft.com/office/drawing/2014/main" id="{4B9F0522-207B-471C-8AEC-48EEE315C0D4}"/>
                  </a:ext>
                </a:extLst>
              </p:cNvPr>
              <p:cNvSpPr>
                <a:spLocks noRot="1" noChangeAspect="1" noMove="1" noResize="1" noEditPoints="1" noAdjustHandles="1" noChangeArrowheads="1" noChangeShapeType="1" noTextEdit="1"/>
              </p:cNvSpPr>
              <p:nvPr/>
            </p:nvSpPr>
            <p:spPr>
              <a:xfrm>
                <a:off x="7034978" y="3561015"/>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68028936-464F-486C-8BD1-9D439D78D841}"/>
                  </a:ext>
                </a:extLst>
              </p:cNvPr>
              <p:cNvSpPr/>
              <p:nvPr/>
            </p:nvSpPr>
            <p:spPr>
              <a:xfrm>
                <a:off x="9500418" y="179192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6" name="Oval 5">
                <a:extLst>
                  <a:ext uri="{FF2B5EF4-FFF2-40B4-BE49-F238E27FC236}">
                    <a16:creationId xmlns:a16="http://schemas.microsoft.com/office/drawing/2014/main" id="{68028936-464F-486C-8BD1-9D439D78D841}"/>
                  </a:ext>
                </a:extLst>
              </p:cNvPr>
              <p:cNvSpPr>
                <a:spLocks noRot="1" noChangeAspect="1" noMove="1" noResize="1" noEditPoints="1" noAdjustHandles="1" noChangeArrowheads="1" noChangeShapeType="1" noTextEdit="1"/>
              </p:cNvSpPr>
              <p:nvPr/>
            </p:nvSpPr>
            <p:spPr>
              <a:xfrm>
                <a:off x="9500418" y="1791929"/>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C271F4FD-C941-4174-B737-913802C1D5EA}"/>
                  </a:ext>
                </a:extLst>
              </p:cNvPr>
              <p:cNvSpPr/>
              <p:nvPr/>
            </p:nvSpPr>
            <p:spPr>
              <a:xfrm>
                <a:off x="9500419" y="356101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7" name="Oval 6">
                <a:extLst>
                  <a:ext uri="{FF2B5EF4-FFF2-40B4-BE49-F238E27FC236}">
                    <a16:creationId xmlns:a16="http://schemas.microsoft.com/office/drawing/2014/main" id="{C271F4FD-C941-4174-B737-913802C1D5EA}"/>
                  </a:ext>
                </a:extLst>
              </p:cNvPr>
              <p:cNvSpPr>
                <a:spLocks noRot="1" noChangeAspect="1" noMove="1" noResize="1" noEditPoints="1" noAdjustHandles="1" noChangeArrowheads="1" noChangeShapeType="1" noTextEdit="1"/>
              </p:cNvSpPr>
              <p:nvPr/>
            </p:nvSpPr>
            <p:spPr>
              <a:xfrm>
                <a:off x="9500419" y="3561013"/>
                <a:ext cx="1533833" cy="730045"/>
              </a:xfrm>
              <a:prstGeom prst="ellipse">
                <a:avLst/>
              </a:prstGeom>
              <a:blipFill>
                <a:blip r:embed="rId5"/>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CD780F54-D156-491F-B287-4BC4B3DC5C59}"/>
              </a:ext>
            </a:extLst>
          </p:cNvPr>
          <p:cNvCxnSpPr>
            <a:stCxn id="4" idx="6"/>
            <a:endCxn id="6" idx="2"/>
          </p:cNvCxnSpPr>
          <p:nvPr/>
        </p:nvCxnSpPr>
        <p:spPr>
          <a:xfrm flipV="1">
            <a:off x="8568813" y="2156952"/>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98A61B7-D430-4C18-90F8-FA3F845C2D1F}"/>
              </a:ext>
            </a:extLst>
          </p:cNvPr>
          <p:cNvCxnSpPr>
            <a:cxnSpLocks/>
            <a:stCxn id="6" idx="4"/>
            <a:endCxn id="7" idx="0"/>
          </p:cNvCxnSpPr>
          <p:nvPr/>
        </p:nvCxnSpPr>
        <p:spPr>
          <a:xfrm rot="16200000" flipH="1">
            <a:off x="9747816" y="3041492"/>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D65B9C80-F127-4DC8-831B-A5DFD97E8FF5}"/>
              </a:ext>
            </a:extLst>
          </p:cNvPr>
          <p:cNvCxnSpPr>
            <a:cxnSpLocks/>
            <a:stCxn id="4" idx="2"/>
            <a:endCxn id="4" idx="0"/>
          </p:cNvCxnSpPr>
          <p:nvPr/>
        </p:nvCxnSpPr>
        <p:spPr>
          <a:xfrm rot="10800000" flipH="1">
            <a:off x="7034979" y="1791931"/>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3BC27AD1-EFA2-4DD5-9686-DC236089FB66}"/>
              </a:ext>
            </a:extLst>
          </p:cNvPr>
          <p:cNvCxnSpPr>
            <a:cxnSpLocks/>
            <a:stCxn id="6" idx="6"/>
            <a:endCxn id="6" idx="0"/>
          </p:cNvCxnSpPr>
          <p:nvPr/>
        </p:nvCxnSpPr>
        <p:spPr>
          <a:xfrm flipH="1" flipV="1">
            <a:off x="10267335" y="1791929"/>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0BDC44-D83C-40B0-A79D-A2C8B50466B3}"/>
              </a:ext>
            </a:extLst>
          </p:cNvPr>
          <p:cNvCxnSpPr>
            <a:cxnSpLocks/>
            <a:stCxn id="5" idx="7"/>
            <a:endCxn id="25" idx="3"/>
          </p:cNvCxnSpPr>
          <p:nvPr/>
        </p:nvCxnSpPr>
        <p:spPr>
          <a:xfrm flipV="1">
            <a:off x="8344186" y="3044319"/>
            <a:ext cx="685497" cy="62360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9E600E-D12C-444A-BD3A-B8E43AE2C24F}"/>
              </a:ext>
            </a:extLst>
          </p:cNvPr>
          <p:cNvCxnSpPr>
            <a:cxnSpLocks/>
            <a:stCxn id="5" idx="0"/>
            <a:endCxn id="4" idx="4"/>
          </p:cNvCxnSpPr>
          <p:nvPr/>
        </p:nvCxnSpPr>
        <p:spPr>
          <a:xfrm flipV="1">
            <a:off x="7801895" y="2521975"/>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D8607A-01DD-4F55-B6E1-7C8EB5EC3967}"/>
                  </a:ext>
                </a:extLst>
              </p:cNvPr>
              <p:cNvSpPr txBox="1"/>
              <p:nvPr/>
            </p:nvSpPr>
            <p:spPr>
              <a:xfrm>
                <a:off x="8814618" y="171417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1.3</m:t>
                          </m:r>
                        </m:sub>
                      </m:sSub>
                    </m:oMath>
                  </m:oMathPara>
                </a14:m>
                <a:endParaRPr lang="en-US" dirty="0"/>
              </a:p>
            </p:txBody>
          </p:sp>
        </mc:Choice>
        <mc:Fallback xmlns="">
          <p:sp>
            <p:nvSpPr>
              <p:cNvPr id="15" name="TextBox 14">
                <a:extLst>
                  <a:ext uri="{FF2B5EF4-FFF2-40B4-BE49-F238E27FC236}">
                    <a16:creationId xmlns:a16="http://schemas.microsoft.com/office/drawing/2014/main" id="{4CD8607A-01DD-4F55-B6E1-7C8EB5EC3967}"/>
                  </a:ext>
                </a:extLst>
              </p:cNvPr>
              <p:cNvSpPr txBox="1">
                <a:spLocks noRot="1" noChangeAspect="1" noMove="1" noResize="1" noEditPoints="1" noAdjustHandles="1" noChangeArrowheads="1" noChangeShapeType="1" noTextEdit="1"/>
              </p:cNvSpPr>
              <p:nvPr/>
            </p:nvSpPr>
            <p:spPr>
              <a:xfrm>
                <a:off x="8814618" y="1714176"/>
                <a:ext cx="60468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B0A156-8CB0-47A2-A8DE-EBE1B4E41B49}"/>
                  </a:ext>
                </a:extLst>
              </p:cNvPr>
              <p:cNvSpPr txBox="1"/>
              <p:nvPr/>
            </p:nvSpPr>
            <p:spPr>
              <a:xfrm>
                <a:off x="9725043" y="275631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4</m:t>
                          </m:r>
                        </m:sub>
                      </m:sSub>
                    </m:oMath>
                  </m:oMathPara>
                </a14:m>
                <a:endParaRPr lang="en-US" dirty="0"/>
              </a:p>
            </p:txBody>
          </p:sp>
        </mc:Choice>
        <mc:Fallback xmlns="">
          <p:sp>
            <p:nvSpPr>
              <p:cNvPr id="16" name="TextBox 15">
                <a:extLst>
                  <a:ext uri="{FF2B5EF4-FFF2-40B4-BE49-F238E27FC236}">
                    <a16:creationId xmlns:a16="http://schemas.microsoft.com/office/drawing/2014/main" id="{D8B0A156-8CB0-47A2-A8DE-EBE1B4E41B49}"/>
                  </a:ext>
                </a:extLst>
              </p:cNvPr>
              <p:cNvSpPr txBox="1">
                <a:spLocks noRot="1" noChangeAspect="1" noMove="1" noResize="1" noEditPoints="1" noAdjustHandles="1" noChangeArrowheads="1" noChangeShapeType="1" noTextEdit="1"/>
              </p:cNvSpPr>
              <p:nvPr/>
            </p:nvSpPr>
            <p:spPr>
              <a:xfrm>
                <a:off x="9725043" y="2756315"/>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37D990-7BB9-4D42-BD9E-56BD6914A7EA}"/>
                  </a:ext>
                </a:extLst>
              </p:cNvPr>
              <p:cNvSpPr txBox="1"/>
              <p:nvPr/>
            </p:nvSpPr>
            <p:spPr>
              <a:xfrm>
                <a:off x="8541628" y="329478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r>
                            <a:rPr lang="en-US" i="1">
                              <a:latin typeface="Cambria Math" panose="02040503050406030204" pitchFamily="18" charset="0"/>
                            </a:rPr>
                            <m:t>.3</m:t>
                          </m:r>
                        </m:sub>
                      </m:sSub>
                    </m:oMath>
                  </m:oMathPara>
                </a14:m>
                <a:endParaRPr lang="en-US" dirty="0"/>
              </a:p>
            </p:txBody>
          </p:sp>
        </mc:Choice>
        <mc:Fallback xmlns="">
          <p:sp>
            <p:nvSpPr>
              <p:cNvPr id="17" name="TextBox 16">
                <a:extLst>
                  <a:ext uri="{FF2B5EF4-FFF2-40B4-BE49-F238E27FC236}">
                    <a16:creationId xmlns:a16="http://schemas.microsoft.com/office/drawing/2014/main" id="{2F37D990-7BB9-4D42-BD9E-56BD6914A7EA}"/>
                  </a:ext>
                </a:extLst>
              </p:cNvPr>
              <p:cNvSpPr txBox="1">
                <a:spLocks noRot="1" noChangeAspect="1" noMove="1" noResize="1" noEditPoints="1" noAdjustHandles="1" noChangeArrowheads="1" noChangeShapeType="1" noTextEdit="1"/>
              </p:cNvSpPr>
              <p:nvPr/>
            </p:nvSpPr>
            <p:spPr>
              <a:xfrm>
                <a:off x="8541628" y="3294789"/>
                <a:ext cx="604684" cy="369332"/>
              </a:xfrm>
              <a:prstGeom prst="rect">
                <a:avLst/>
              </a:prstGeom>
              <a:blipFill>
                <a:blip r:embed="rId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2058F0-BCBC-4471-8F05-B02E526CD4DB}"/>
                  </a:ext>
                </a:extLst>
              </p:cNvPr>
              <p:cNvSpPr txBox="1"/>
              <p:nvPr/>
            </p:nvSpPr>
            <p:spPr>
              <a:xfrm>
                <a:off x="10552467" y="1242241"/>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r>
                            <a:rPr lang="en-US" i="1">
                              <a:latin typeface="Cambria Math" panose="02040503050406030204" pitchFamily="18" charset="0"/>
                            </a:rPr>
                            <m:t>.3</m:t>
                          </m:r>
                        </m:sub>
                      </m:sSub>
                    </m:oMath>
                  </m:oMathPara>
                </a14:m>
                <a:endParaRPr lang="en-US" dirty="0"/>
              </a:p>
            </p:txBody>
          </p:sp>
        </mc:Choice>
        <mc:Fallback xmlns="">
          <p:sp>
            <p:nvSpPr>
              <p:cNvPr id="18" name="TextBox 17">
                <a:extLst>
                  <a:ext uri="{FF2B5EF4-FFF2-40B4-BE49-F238E27FC236}">
                    <a16:creationId xmlns:a16="http://schemas.microsoft.com/office/drawing/2014/main" id="{512058F0-BCBC-4471-8F05-B02E526CD4DB}"/>
                  </a:ext>
                </a:extLst>
              </p:cNvPr>
              <p:cNvSpPr txBox="1">
                <a:spLocks noRot="1" noChangeAspect="1" noMove="1" noResize="1" noEditPoints="1" noAdjustHandles="1" noChangeArrowheads="1" noChangeShapeType="1" noTextEdit="1"/>
              </p:cNvSpPr>
              <p:nvPr/>
            </p:nvSpPr>
            <p:spPr>
              <a:xfrm>
                <a:off x="10552467" y="1242241"/>
                <a:ext cx="60468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940EF6-6758-4249-B521-FC0F6802C2A1}"/>
                  </a:ext>
                </a:extLst>
              </p:cNvPr>
              <p:cNvSpPr txBox="1"/>
              <p:nvPr/>
            </p:nvSpPr>
            <p:spPr>
              <a:xfrm>
                <a:off x="7034978" y="1237932"/>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b="0" i="1" smtClean="0">
                              <a:latin typeface="Cambria Math" panose="02040503050406030204" pitchFamily="18"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98940EF6-6758-4249-B521-FC0F6802C2A1}"/>
                  </a:ext>
                </a:extLst>
              </p:cNvPr>
              <p:cNvSpPr txBox="1">
                <a:spLocks noRot="1" noChangeAspect="1" noMove="1" noResize="1" noEditPoints="1" noAdjustHandles="1" noChangeArrowheads="1" noChangeShapeType="1" noTextEdit="1"/>
              </p:cNvSpPr>
              <p:nvPr/>
            </p:nvSpPr>
            <p:spPr>
              <a:xfrm>
                <a:off x="7034978" y="1237932"/>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3A6D8B-8B30-4CF6-ACD5-32138E7BB134}"/>
                  </a:ext>
                </a:extLst>
              </p:cNvPr>
              <p:cNvSpPr txBox="1"/>
              <p:nvPr/>
            </p:nvSpPr>
            <p:spPr>
              <a:xfrm>
                <a:off x="6695674" y="274572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B33A6D8B-8B30-4CF6-ACD5-32138E7BB134}"/>
                  </a:ext>
                </a:extLst>
              </p:cNvPr>
              <p:cNvSpPr txBox="1">
                <a:spLocks noRot="1" noChangeAspect="1" noMove="1" noResize="1" noEditPoints="1" noAdjustHandles="1" noChangeArrowheads="1" noChangeShapeType="1" noTextEdit="1"/>
              </p:cNvSpPr>
              <p:nvPr/>
            </p:nvSpPr>
            <p:spPr>
              <a:xfrm>
                <a:off x="6695674" y="2745725"/>
                <a:ext cx="60468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95DEB06-C5C1-48BF-8E1F-23A4B152BC20}"/>
                  </a:ext>
                </a:extLst>
              </p:cNvPr>
              <p:cNvSpPr txBox="1"/>
              <p:nvPr/>
            </p:nvSpPr>
            <p:spPr>
              <a:xfrm>
                <a:off x="9312007" y="3181391"/>
                <a:ext cx="6046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0</m:t>
                      </m:r>
                      <m:r>
                        <a:rPr lang="en-US" sz="1600" b="0" i="1" smtClean="0">
                          <a:latin typeface="Cambria Math" panose="02040503050406030204" pitchFamily="18" charset="0"/>
                        </a:rPr>
                        <m:t>.4</m:t>
                      </m:r>
                    </m:oMath>
                  </m:oMathPara>
                </a14:m>
                <a:endParaRPr lang="en-US" sz="1600" dirty="0"/>
              </a:p>
            </p:txBody>
          </p:sp>
        </mc:Choice>
        <mc:Fallback xmlns="">
          <p:sp>
            <p:nvSpPr>
              <p:cNvPr id="21" name="TextBox 20">
                <a:extLst>
                  <a:ext uri="{FF2B5EF4-FFF2-40B4-BE49-F238E27FC236}">
                    <a16:creationId xmlns:a16="http://schemas.microsoft.com/office/drawing/2014/main" id="{595DEB06-C5C1-48BF-8E1F-23A4B152BC20}"/>
                  </a:ext>
                </a:extLst>
              </p:cNvPr>
              <p:cNvSpPr txBox="1">
                <a:spLocks noRot="1" noChangeAspect="1" noMove="1" noResize="1" noEditPoints="1" noAdjustHandles="1" noChangeArrowheads="1" noChangeShapeType="1" noTextEdit="1"/>
              </p:cNvSpPr>
              <p:nvPr/>
            </p:nvSpPr>
            <p:spPr>
              <a:xfrm>
                <a:off x="9312007" y="3181391"/>
                <a:ext cx="604684" cy="338554"/>
              </a:xfrm>
              <a:prstGeom prst="rect">
                <a:avLst/>
              </a:prstGeom>
              <a:blipFill>
                <a:blip r:embed="rId12"/>
                <a:stretch>
                  <a:fillRect/>
                </a:stretch>
              </a:blipFill>
            </p:spPr>
            <p:txBody>
              <a:bodyPr/>
              <a:lstStyle/>
              <a:p>
                <a:r>
                  <a:rPr lang="en-US">
                    <a:noFill/>
                  </a:rPr>
                  <a:t> </a:t>
                </a:r>
              </a:p>
            </p:txBody>
          </p:sp>
        </mc:Fallback>
      </mc:AlternateContent>
      <p:cxnSp>
        <p:nvCxnSpPr>
          <p:cNvPr id="22" name="Connector: Elbow 21">
            <a:extLst>
              <a:ext uri="{FF2B5EF4-FFF2-40B4-BE49-F238E27FC236}">
                <a16:creationId xmlns:a16="http://schemas.microsoft.com/office/drawing/2014/main" id="{6D7D6D44-E7C5-492D-98BF-7CBC76D039BA}"/>
              </a:ext>
            </a:extLst>
          </p:cNvPr>
          <p:cNvCxnSpPr>
            <a:cxnSpLocks/>
            <a:stCxn id="4" idx="3"/>
            <a:endCxn id="5" idx="1"/>
          </p:cNvCxnSpPr>
          <p:nvPr/>
        </p:nvCxnSpPr>
        <p:spPr>
          <a:xfrm rot="5400000">
            <a:off x="6633171" y="3041494"/>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905E7A-B288-4D08-9DA3-89F8B83A232A}"/>
                  </a:ext>
                </a:extLst>
              </p:cNvPr>
              <p:cNvSpPr txBox="1"/>
              <p:nvPr/>
            </p:nvSpPr>
            <p:spPr>
              <a:xfrm>
                <a:off x="7770983" y="275631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r>
                            <a:rPr lang="en-US" i="1">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B7905E7A-B288-4D08-9DA3-89F8B83A232A}"/>
                  </a:ext>
                </a:extLst>
              </p:cNvPr>
              <p:cNvSpPr txBox="1">
                <a:spLocks noRot="1" noChangeAspect="1" noMove="1" noResize="1" noEditPoints="1" noAdjustHandles="1" noChangeArrowheads="1" noChangeShapeType="1" noTextEdit="1"/>
              </p:cNvSpPr>
              <p:nvPr/>
            </p:nvSpPr>
            <p:spPr>
              <a:xfrm>
                <a:off x="7770983" y="2756315"/>
                <a:ext cx="60468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7" name="Table 27">
                <a:extLst>
                  <a:ext uri="{FF2B5EF4-FFF2-40B4-BE49-F238E27FC236}">
                    <a16:creationId xmlns:a16="http://schemas.microsoft.com/office/drawing/2014/main" id="{BFDDD470-2780-4BDC-BD6C-B5F47F26FDCE}"/>
                  </a:ext>
                </a:extLst>
              </p:cNvPr>
              <p:cNvGraphicFramePr>
                <a:graphicFrameLocks noGrp="1"/>
              </p:cNvGraphicFramePr>
              <p:nvPr/>
            </p:nvGraphicFramePr>
            <p:xfrm>
              <a:off x="210127" y="1447031"/>
              <a:ext cx="6404431" cy="2966720"/>
            </p:xfrm>
            <a:graphic>
              <a:graphicData uri="http://schemas.openxmlformats.org/drawingml/2006/table">
                <a:tbl>
                  <a:tblPr firstRow="1" bandRow="1">
                    <a:tableStyleId>{5C22544A-7EE6-4342-B048-85BDC9FD1C3A}</a:tableStyleId>
                  </a:tblPr>
                  <a:tblGrid>
                    <a:gridCol w="986023">
                      <a:extLst>
                        <a:ext uri="{9D8B030D-6E8A-4147-A177-3AD203B41FA5}">
                          <a16:colId xmlns:a16="http://schemas.microsoft.com/office/drawing/2014/main" val="3007509778"/>
                        </a:ext>
                      </a:extLst>
                    </a:gridCol>
                    <a:gridCol w="3932335">
                      <a:extLst>
                        <a:ext uri="{9D8B030D-6E8A-4147-A177-3AD203B41FA5}">
                          <a16:colId xmlns:a16="http://schemas.microsoft.com/office/drawing/2014/main" val="3401101951"/>
                        </a:ext>
                      </a:extLst>
                    </a:gridCol>
                    <a:gridCol w="1486073">
                      <a:extLst>
                        <a:ext uri="{9D8B030D-6E8A-4147-A177-3AD203B41FA5}">
                          <a16:colId xmlns:a16="http://schemas.microsoft.com/office/drawing/2014/main" val="3637024792"/>
                        </a:ext>
                      </a:extLst>
                    </a:gridCol>
                  </a:tblGrid>
                  <a:tr h="370840">
                    <a:tc>
                      <a:txBody>
                        <a:bodyPr/>
                        <a:lstStyle/>
                        <a:p>
                          <a:r>
                            <a:rPr lang="en-US" sz="1400" dirty="0"/>
                            <a:t>Episode</a:t>
                          </a:r>
                        </a:p>
                      </a:txBody>
                      <a:tcPr/>
                    </a:tc>
                    <a:tc>
                      <a:txBody>
                        <a:bodyPr/>
                        <a:lstStyle/>
                        <a:p>
                          <a:r>
                            <a:rPr lang="en-US" sz="1400" dirty="0"/>
                            <a:t>Transitions</a:t>
                          </a:r>
                        </a:p>
                      </a:txBody>
                      <a:tcPr/>
                    </a:tc>
                    <a:tc>
                      <a:txBody>
                        <a:bodyPr/>
                        <a:lstStyle/>
                        <a:p>
                          <a:r>
                            <a:rPr lang="el-GR" sz="1400" dirty="0"/>
                            <a:t>Σ</a:t>
                          </a:r>
                          <a:r>
                            <a:rPr lang="en-US" sz="1400" dirty="0"/>
                            <a:t> Reward</a:t>
                          </a:r>
                        </a:p>
                      </a:txBody>
                      <a:tcPr/>
                    </a:tc>
                    <a:extLst>
                      <a:ext uri="{0D108BD9-81ED-4DB2-BD59-A6C34878D82A}">
                        <a16:rowId xmlns:a16="http://schemas.microsoft.com/office/drawing/2014/main" val="932786051"/>
                      </a:ext>
                    </a:extLst>
                  </a:tr>
                  <a:tr h="370840">
                    <a:tc>
                      <a:txBody>
                        <a:bodyPr/>
                        <a:lstStyle/>
                        <a:p>
                          <a:pPr algn="ctr"/>
                          <a:r>
                            <a:rPr lang="en-US" sz="1800" dirty="0"/>
                            <a:t>1</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1.3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90</a:t>
                          </a:r>
                        </a:p>
                      </a:txBody>
                      <a:tcPr/>
                    </a:tc>
                    <a:extLst>
                      <a:ext uri="{0D108BD9-81ED-4DB2-BD59-A6C34878D82A}">
                        <a16:rowId xmlns:a16="http://schemas.microsoft.com/office/drawing/2014/main" val="815042821"/>
                      </a:ext>
                    </a:extLst>
                  </a:tr>
                  <a:tr h="370840">
                    <a:tc>
                      <a:txBody>
                        <a:bodyPr/>
                        <a:lstStyle/>
                        <a:p>
                          <a:pPr algn="ctr"/>
                          <a:r>
                            <a:rPr lang="en-US" sz="1800" dirty="0"/>
                            <a:t>2</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110</a:t>
                          </a:r>
                        </a:p>
                      </a:txBody>
                      <a:tcPr/>
                    </a:tc>
                    <a:extLst>
                      <a:ext uri="{0D108BD9-81ED-4DB2-BD59-A6C34878D82A}">
                        <a16:rowId xmlns:a16="http://schemas.microsoft.com/office/drawing/2014/main" val="2943237425"/>
                      </a:ext>
                    </a:extLst>
                  </a:tr>
                  <a:tr h="370840">
                    <a:tc>
                      <a:txBody>
                        <a:bodyPr/>
                        <a:lstStyle/>
                        <a:p>
                          <a:pPr algn="ctr"/>
                          <a:r>
                            <a:rPr lang="en-US" sz="1800" dirty="0"/>
                            <a:t>3</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60</a:t>
                          </a:r>
                        </a:p>
                      </a:txBody>
                      <a:tcPr/>
                    </a:tc>
                    <a:extLst>
                      <a:ext uri="{0D108BD9-81ED-4DB2-BD59-A6C34878D82A}">
                        <a16:rowId xmlns:a16="http://schemas.microsoft.com/office/drawing/2014/main" val="1683187493"/>
                      </a:ext>
                    </a:extLst>
                  </a:tr>
                  <a:tr h="370840">
                    <a:tc>
                      <a:txBody>
                        <a:bodyPr/>
                        <a:lstStyle/>
                        <a:p>
                          <a:pPr algn="ctr"/>
                          <a:r>
                            <a:rPr lang="en-US" sz="18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1</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1.3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120</a:t>
                          </a:r>
                        </a:p>
                      </a:txBody>
                      <a:tcPr/>
                    </a:tc>
                    <a:extLst>
                      <a:ext uri="{0D108BD9-81ED-4DB2-BD59-A6C34878D82A}">
                        <a16:rowId xmlns:a16="http://schemas.microsoft.com/office/drawing/2014/main" val="2284512144"/>
                      </a:ext>
                    </a:extLst>
                  </a:tr>
                  <a:tr h="370840">
                    <a:tc>
                      <a:txBody>
                        <a:bodyPr/>
                        <a:lstStyle/>
                        <a:p>
                          <a:pPr algn="ctr"/>
                          <a:r>
                            <a:rPr lang="en-US" sz="1800" dirty="0"/>
                            <a:t>5</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40</a:t>
                          </a:r>
                        </a:p>
                      </a:txBody>
                      <a:tcPr/>
                    </a:tc>
                    <a:extLst>
                      <a:ext uri="{0D108BD9-81ED-4DB2-BD59-A6C34878D82A}">
                        <a16:rowId xmlns:a16="http://schemas.microsoft.com/office/drawing/2014/main" val="124952702"/>
                      </a:ext>
                    </a:extLst>
                  </a:tr>
                  <a:tr h="370840">
                    <a:tc>
                      <a:txBody>
                        <a:bodyPr/>
                        <a:lstStyle/>
                        <a:p>
                          <a:pPr algn="ctr"/>
                          <a:r>
                            <a:rPr lang="en-US" sz="18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80</a:t>
                          </a:r>
                        </a:p>
                      </a:txBody>
                      <a:tcPr/>
                    </a:tc>
                    <a:extLst>
                      <a:ext uri="{0D108BD9-81ED-4DB2-BD59-A6C34878D82A}">
                        <a16:rowId xmlns:a16="http://schemas.microsoft.com/office/drawing/2014/main" val="2974358354"/>
                      </a:ext>
                    </a:extLst>
                  </a:tr>
                  <a:tr h="370840">
                    <a:tc>
                      <a:txBody>
                        <a:bodyPr/>
                        <a:lstStyle/>
                        <a:p>
                          <a:pPr algn="ctr"/>
                          <a:r>
                            <a:rPr lang="en-US" sz="1800" dirty="0"/>
                            <a:t>7</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40</a:t>
                          </a:r>
                        </a:p>
                      </a:txBody>
                      <a:tcPr/>
                    </a:tc>
                    <a:extLst>
                      <a:ext uri="{0D108BD9-81ED-4DB2-BD59-A6C34878D82A}">
                        <a16:rowId xmlns:a16="http://schemas.microsoft.com/office/drawing/2014/main" val="1942041809"/>
                      </a:ext>
                    </a:extLst>
                  </a:tr>
                </a:tbl>
              </a:graphicData>
            </a:graphic>
          </p:graphicFrame>
        </mc:Choice>
        <mc:Fallback xmlns="">
          <p:graphicFrame>
            <p:nvGraphicFramePr>
              <p:cNvPr id="27" name="Table 27">
                <a:extLst>
                  <a:ext uri="{FF2B5EF4-FFF2-40B4-BE49-F238E27FC236}">
                    <a16:creationId xmlns:a16="http://schemas.microsoft.com/office/drawing/2014/main" id="{BFDDD470-2780-4BDC-BD6C-B5F47F26FDCE}"/>
                  </a:ext>
                </a:extLst>
              </p:cNvPr>
              <p:cNvGraphicFramePr>
                <a:graphicFrameLocks noGrp="1"/>
              </p:cNvGraphicFramePr>
              <p:nvPr>
                <p:extLst>
                  <p:ext uri="{D42A27DB-BD31-4B8C-83A1-F6EECF244321}">
                    <p14:modId xmlns:p14="http://schemas.microsoft.com/office/powerpoint/2010/main" val="4029834569"/>
                  </p:ext>
                </p:extLst>
              </p:nvPr>
            </p:nvGraphicFramePr>
            <p:xfrm>
              <a:off x="210127" y="1447031"/>
              <a:ext cx="6404431" cy="2966720"/>
            </p:xfrm>
            <a:graphic>
              <a:graphicData uri="http://schemas.openxmlformats.org/drawingml/2006/table">
                <a:tbl>
                  <a:tblPr firstRow="1" bandRow="1">
                    <a:tableStyleId>{5C22544A-7EE6-4342-B048-85BDC9FD1C3A}</a:tableStyleId>
                  </a:tblPr>
                  <a:tblGrid>
                    <a:gridCol w="986023">
                      <a:extLst>
                        <a:ext uri="{9D8B030D-6E8A-4147-A177-3AD203B41FA5}">
                          <a16:colId xmlns:a16="http://schemas.microsoft.com/office/drawing/2014/main" val="3007509778"/>
                        </a:ext>
                      </a:extLst>
                    </a:gridCol>
                    <a:gridCol w="3932335">
                      <a:extLst>
                        <a:ext uri="{9D8B030D-6E8A-4147-A177-3AD203B41FA5}">
                          <a16:colId xmlns:a16="http://schemas.microsoft.com/office/drawing/2014/main" val="3401101951"/>
                        </a:ext>
                      </a:extLst>
                    </a:gridCol>
                    <a:gridCol w="1486073">
                      <a:extLst>
                        <a:ext uri="{9D8B030D-6E8A-4147-A177-3AD203B41FA5}">
                          <a16:colId xmlns:a16="http://schemas.microsoft.com/office/drawing/2014/main" val="3637024792"/>
                        </a:ext>
                      </a:extLst>
                    </a:gridCol>
                  </a:tblGrid>
                  <a:tr h="370840">
                    <a:tc>
                      <a:txBody>
                        <a:bodyPr/>
                        <a:lstStyle/>
                        <a:p>
                          <a:r>
                            <a:rPr lang="en-US" sz="1400" dirty="0"/>
                            <a:t>Episode</a:t>
                          </a:r>
                        </a:p>
                      </a:txBody>
                      <a:tcPr/>
                    </a:tc>
                    <a:tc>
                      <a:txBody>
                        <a:bodyPr/>
                        <a:lstStyle/>
                        <a:p>
                          <a:r>
                            <a:rPr lang="en-US" sz="1400" dirty="0"/>
                            <a:t>Transitions</a:t>
                          </a:r>
                        </a:p>
                      </a:txBody>
                      <a:tcPr/>
                    </a:tc>
                    <a:tc>
                      <a:txBody>
                        <a:bodyPr/>
                        <a:lstStyle/>
                        <a:p>
                          <a:r>
                            <a:rPr lang="el-GR" sz="1400" dirty="0"/>
                            <a:t>Σ</a:t>
                          </a:r>
                          <a:r>
                            <a:rPr lang="en-US" sz="1400" dirty="0"/>
                            <a:t> Reward</a:t>
                          </a:r>
                        </a:p>
                      </a:txBody>
                      <a:tcPr/>
                    </a:tc>
                    <a:extLst>
                      <a:ext uri="{0D108BD9-81ED-4DB2-BD59-A6C34878D82A}">
                        <a16:rowId xmlns:a16="http://schemas.microsoft.com/office/drawing/2014/main" val="932786051"/>
                      </a:ext>
                    </a:extLst>
                  </a:tr>
                  <a:tr h="370840">
                    <a:tc>
                      <a:txBody>
                        <a:bodyPr/>
                        <a:lstStyle/>
                        <a:p>
                          <a:pPr algn="ctr"/>
                          <a:r>
                            <a:rPr lang="en-US" sz="1800" dirty="0"/>
                            <a:t>1</a:t>
                          </a:r>
                        </a:p>
                      </a:txBody>
                      <a:tcPr/>
                    </a:tc>
                    <a:tc>
                      <a:txBody>
                        <a:bodyPr/>
                        <a:lstStyle/>
                        <a:p>
                          <a:endParaRPr lang="en-US"/>
                        </a:p>
                      </a:txBody>
                      <a:tcPr>
                        <a:blipFill>
                          <a:blip r:embed="rId14"/>
                          <a:stretch>
                            <a:fillRect l="-25232" t="-101639" r="-38390" b="-622951"/>
                          </a:stretch>
                        </a:blipFill>
                      </a:tcPr>
                    </a:tc>
                    <a:tc>
                      <a:txBody>
                        <a:bodyPr/>
                        <a:lstStyle/>
                        <a:p>
                          <a:pPr algn="ctr"/>
                          <a:r>
                            <a:rPr lang="en-US" sz="1800" dirty="0"/>
                            <a:t>90</a:t>
                          </a:r>
                        </a:p>
                      </a:txBody>
                      <a:tcPr/>
                    </a:tc>
                    <a:extLst>
                      <a:ext uri="{0D108BD9-81ED-4DB2-BD59-A6C34878D82A}">
                        <a16:rowId xmlns:a16="http://schemas.microsoft.com/office/drawing/2014/main" val="815042821"/>
                      </a:ext>
                    </a:extLst>
                  </a:tr>
                  <a:tr h="370840">
                    <a:tc>
                      <a:txBody>
                        <a:bodyPr/>
                        <a:lstStyle/>
                        <a:p>
                          <a:pPr algn="ctr"/>
                          <a:r>
                            <a:rPr lang="en-US" sz="1800" dirty="0"/>
                            <a:t>2</a:t>
                          </a:r>
                        </a:p>
                      </a:txBody>
                      <a:tcPr/>
                    </a:tc>
                    <a:tc>
                      <a:txBody>
                        <a:bodyPr/>
                        <a:lstStyle/>
                        <a:p>
                          <a:endParaRPr lang="en-US"/>
                        </a:p>
                      </a:txBody>
                      <a:tcPr>
                        <a:blipFill>
                          <a:blip r:embed="rId14"/>
                          <a:stretch>
                            <a:fillRect l="-25232" t="-201639" r="-38390" b="-522951"/>
                          </a:stretch>
                        </a:blipFill>
                      </a:tcPr>
                    </a:tc>
                    <a:tc>
                      <a:txBody>
                        <a:bodyPr/>
                        <a:lstStyle/>
                        <a:p>
                          <a:pPr algn="ctr"/>
                          <a:r>
                            <a:rPr lang="en-US" sz="1800" dirty="0"/>
                            <a:t>110</a:t>
                          </a:r>
                        </a:p>
                      </a:txBody>
                      <a:tcPr/>
                    </a:tc>
                    <a:extLst>
                      <a:ext uri="{0D108BD9-81ED-4DB2-BD59-A6C34878D82A}">
                        <a16:rowId xmlns:a16="http://schemas.microsoft.com/office/drawing/2014/main" val="2943237425"/>
                      </a:ext>
                    </a:extLst>
                  </a:tr>
                  <a:tr h="370840">
                    <a:tc>
                      <a:txBody>
                        <a:bodyPr/>
                        <a:lstStyle/>
                        <a:p>
                          <a:pPr algn="ctr"/>
                          <a:r>
                            <a:rPr lang="en-US" sz="1800" dirty="0"/>
                            <a:t>3</a:t>
                          </a:r>
                        </a:p>
                      </a:txBody>
                      <a:tcPr/>
                    </a:tc>
                    <a:tc>
                      <a:txBody>
                        <a:bodyPr/>
                        <a:lstStyle/>
                        <a:p>
                          <a:endParaRPr lang="en-US"/>
                        </a:p>
                      </a:txBody>
                      <a:tcPr>
                        <a:blipFill>
                          <a:blip r:embed="rId14"/>
                          <a:stretch>
                            <a:fillRect l="-25232" t="-301639" r="-38390" b="-422951"/>
                          </a:stretch>
                        </a:blipFill>
                      </a:tcPr>
                    </a:tc>
                    <a:tc>
                      <a:txBody>
                        <a:bodyPr/>
                        <a:lstStyle/>
                        <a:p>
                          <a:pPr algn="ctr"/>
                          <a:r>
                            <a:rPr lang="en-US" sz="1800" dirty="0"/>
                            <a:t>60</a:t>
                          </a:r>
                        </a:p>
                      </a:txBody>
                      <a:tcPr/>
                    </a:tc>
                    <a:extLst>
                      <a:ext uri="{0D108BD9-81ED-4DB2-BD59-A6C34878D82A}">
                        <a16:rowId xmlns:a16="http://schemas.microsoft.com/office/drawing/2014/main" val="1683187493"/>
                      </a:ext>
                    </a:extLst>
                  </a:tr>
                  <a:tr h="370840">
                    <a:tc>
                      <a:txBody>
                        <a:bodyPr/>
                        <a:lstStyle/>
                        <a:p>
                          <a:pPr algn="ctr"/>
                          <a:r>
                            <a:rPr lang="en-US" sz="1800" dirty="0"/>
                            <a:t>4</a:t>
                          </a:r>
                        </a:p>
                      </a:txBody>
                      <a:tcPr/>
                    </a:tc>
                    <a:tc>
                      <a:txBody>
                        <a:bodyPr/>
                        <a:lstStyle/>
                        <a:p>
                          <a:endParaRPr lang="en-US"/>
                        </a:p>
                      </a:txBody>
                      <a:tcPr>
                        <a:blipFill>
                          <a:blip r:embed="rId14"/>
                          <a:stretch>
                            <a:fillRect l="-25232" t="-401639" r="-38390" b="-322951"/>
                          </a:stretch>
                        </a:blipFill>
                      </a:tcPr>
                    </a:tc>
                    <a:tc>
                      <a:txBody>
                        <a:bodyPr/>
                        <a:lstStyle/>
                        <a:p>
                          <a:pPr algn="ctr"/>
                          <a:r>
                            <a:rPr lang="en-US" sz="1800" dirty="0"/>
                            <a:t>120</a:t>
                          </a:r>
                        </a:p>
                      </a:txBody>
                      <a:tcPr/>
                    </a:tc>
                    <a:extLst>
                      <a:ext uri="{0D108BD9-81ED-4DB2-BD59-A6C34878D82A}">
                        <a16:rowId xmlns:a16="http://schemas.microsoft.com/office/drawing/2014/main" val="2284512144"/>
                      </a:ext>
                    </a:extLst>
                  </a:tr>
                  <a:tr h="370840">
                    <a:tc>
                      <a:txBody>
                        <a:bodyPr/>
                        <a:lstStyle/>
                        <a:p>
                          <a:pPr algn="ctr"/>
                          <a:r>
                            <a:rPr lang="en-US" sz="1800" dirty="0"/>
                            <a:t>5</a:t>
                          </a:r>
                        </a:p>
                      </a:txBody>
                      <a:tcPr/>
                    </a:tc>
                    <a:tc>
                      <a:txBody>
                        <a:bodyPr/>
                        <a:lstStyle/>
                        <a:p>
                          <a:endParaRPr lang="en-US"/>
                        </a:p>
                      </a:txBody>
                      <a:tcPr>
                        <a:blipFill>
                          <a:blip r:embed="rId14"/>
                          <a:stretch>
                            <a:fillRect l="-25232" t="-501639" r="-38390" b="-222951"/>
                          </a:stretch>
                        </a:blipFill>
                      </a:tcPr>
                    </a:tc>
                    <a:tc>
                      <a:txBody>
                        <a:bodyPr/>
                        <a:lstStyle/>
                        <a:p>
                          <a:pPr algn="ctr"/>
                          <a:r>
                            <a:rPr lang="en-US" sz="1800" dirty="0"/>
                            <a:t>40</a:t>
                          </a:r>
                        </a:p>
                      </a:txBody>
                      <a:tcPr/>
                    </a:tc>
                    <a:extLst>
                      <a:ext uri="{0D108BD9-81ED-4DB2-BD59-A6C34878D82A}">
                        <a16:rowId xmlns:a16="http://schemas.microsoft.com/office/drawing/2014/main" val="124952702"/>
                      </a:ext>
                    </a:extLst>
                  </a:tr>
                  <a:tr h="370840">
                    <a:tc>
                      <a:txBody>
                        <a:bodyPr/>
                        <a:lstStyle/>
                        <a:p>
                          <a:pPr algn="ctr"/>
                          <a:r>
                            <a:rPr lang="en-US" sz="1800" dirty="0"/>
                            <a:t>6</a:t>
                          </a:r>
                        </a:p>
                      </a:txBody>
                      <a:tcPr/>
                    </a:tc>
                    <a:tc>
                      <a:txBody>
                        <a:bodyPr/>
                        <a:lstStyle/>
                        <a:p>
                          <a:endParaRPr lang="en-US"/>
                        </a:p>
                      </a:txBody>
                      <a:tcPr>
                        <a:blipFill>
                          <a:blip r:embed="rId14"/>
                          <a:stretch>
                            <a:fillRect l="-25232" t="-601639" r="-38390" b="-122951"/>
                          </a:stretch>
                        </a:blipFill>
                      </a:tcPr>
                    </a:tc>
                    <a:tc>
                      <a:txBody>
                        <a:bodyPr/>
                        <a:lstStyle/>
                        <a:p>
                          <a:pPr algn="ctr"/>
                          <a:r>
                            <a:rPr lang="en-US" sz="1800" dirty="0"/>
                            <a:t>80</a:t>
                          </a:r>
                        </a:p>
                      </a:txBody>
                      <a:tcPr/>
                    </a:tc>
                    <a:extLst>
                      <a:ext uri="{0D108BD9-81ED-4DB2-BD59-A6C34878D82A}">
                        <a16:rowId xmlns:a16="http://schemas.microsoft.com/office/drawing/2014/main" val="2974358354"/>
                      </a:ext>
                    </a:extLst>
                  </a:tr>
                  <a:tr h="370840">
                    <a:tc>
                      <a:txBody>
                        <a:bodyPr/>
                        <a:lstStyle/>
                        <a:p>
                          <a:pPr algn="ctr"/>
                          <a:r>
                            <a:rPr lang="en-US" sz="1800" dirty="0"/>
                            <a:t>7</a:t>
                          </a:r>
                        </a:p>
                      </a:txBody>
                      <a:tcPr/>
                    </a:tc>
                    <a:tc>
                      <a:txBody>
                        <a:bodyPr/>
                        <a:lstStyle/>
                        <a:p>
                          <a:endParaRPr lang="en-US"/>
                        </a:p>
                      </a:txBody>
                      <a:tcPr>
                        <a:blipFill>
                          <a:blip r:embed="rId14"/>
                          <a:stretch>
                            <a:fillRect l="-25232" t="-701639" r="-38390" b="-22951"/>
                          </a:stretch>
                        </a:blipFill>
                      </a:tcPr>
                    </a:tc>
                    <a:tc>
                      <a:txBody>
                        <a:bodyPr/>
                        <a:lstStyle/>
                        <a:p>
                          <a:pPr algn="ctr"/>
                          <a:r>
                            <a:rPr lang="en-US" sz="1800" dirty="0"/>
                            <a:t>40</a:t>
                          </a:r>
                        </a:p>
                      </a:txBody>
                      <a:tcPr/>
                    </a:tc>
                    <a:extLst>
                      <a:ext uri="{0D108BD9-81ED-4DB2-BD59-A6C34878D82A}">
                        <a16:rowId xmlns:a16="http://schemas.microsoft.com/office/drawing/2014/main" val="1942041809"/>
                      </a:ext>
                    </a:extLst>
                  </a:tr>
                </a:tbl>
              </a:graphicData>
            </a:graphic>
          </p:graphicFrame>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F00E6FF-BEF9-40EC-8C06-160C19830C04}"/>
                  </a:ext>
                </a:extLst>
              </p:cNvPr>
              <p:cNvSpPr txBox="1"/>
              <p:nvPr/>
            </p:nvSpPr>
            <p:spPr>
              <a:xfrm>
                <a:off x="875079" y="4837775"/>
                <a:ext cx="9114048" cy="1477328"/>
              </a:xfrm>
              <a:prstGeom prst="rect">
                <a:avLst/>
              </a:prstGeom>
              <a:noFill/>
            </p:spPr>
            <p:txBody>
              <a:bodyPr wrap="square" rtlCol="0">
                <a:spAutoFit/>
              </a:bodyPr>
              <a:lstStyle/>
              <a:p>
                <a:r>
                  <a:rPr lang="en-US" b="1" dirty="0"/>
                  <a:t>What can we infer from these episodes?</a:t>
                </a:r>
              </a:p>
              <a:p>
                <a:pPr marL="285750" indent="-285750">
                  <a:buFont typeface="Arial" panose="020B0604020202020204" pitchFamily="34" charset="0"/>
                  <a:buChar char="•"/>
                </a:pPr>
                <a:r>
                  <a:rPr lang="en-US" dirty="0"/>
                  <a:t>We can infer the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𝑅</m:t>
                        </m:r>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oMath>
                </a14:m>
                <a:r>
                  <a:rPr lang="en-US" dirty="0"/>
                  <a:t>) = 60</a:t>
                </a:r>
              </a:p>
              <a:p>
                <a:pPr marL="285750" indent="-285750">
                  <a:buFont typeface="Arial" panose="020B0604020202020204" pitchFamily="34" charset="0"/>
                  <a:buChar char="•"/>
                </a:pPr>
                <a:r>
                  <a:rPr lang="en-US" dirty="0"/>
                  <a:t>We do not need to know all transitions</a:t>
                </a:r>
              </a:p>
              <a:p>
                <a:pPr marL="285750" indent="-285750">
                  <a:buFont typeface="Arial" panose="020B0604020202020204" pitchFamily="34" charset="0"/>
                  <a:buChar char="•"/>
                </a:pPr>
                <a:r>
                  <a:rPr lang="en-US" dirty="0"/>
                  <a:t>But we are not 100% sure because transitions are not deterministic</a:t>
                </a:r>
              </a:p>
              <a:p>
                <a:endParaRPr lang="en-US" dirty="0"/>
              </a:p>
            </p:txBody>
          </p:sp>
        </mc:Choice>
        <mc:Fallback xmlns="">
          <p:sp>
            <p:nvSpPr>
              <p:cNvPr id="33" name="TextBox 32">
                <a:extLst>
                  <a:ext uri="{FF2B5EF4-FFF2-40B4-BE49-F238E27FC236}">
                    <a16:creationId xmlns:a16="http://schemas.microsoft.com/office/drawing/2014/main" id="{1F00E6FF-BEF9-40EC-8C06-160C19830C04}"/>
                  </a:ext>
                </a:extLst>
              </p:cNvPr>
              <p:cNvSpPr txBox="1">
                <a:spLocks noRot="1" noChangeAspect="1" noMove="1" noResize="1" noEditPoints="1" noAdjustHandles="1" noChangeArrowheads="1" noChangeShapeType="1" noTextEdit="1"/>
              </p:cNvSpPr>
              <p:nvPr/>
            </p:nvSpPr>
            <p:spPr>
              <a:xfrm>
                <a:off x="875079" y="4837775"/>
                <a:ext cx="9114048" cy="1477328"/>
              </a:xfrm>
              <a:prstGeom prst="rect">
                <a:avLst/>
              </a:prstGeom>
              <a:blipFill>
                <a:blip r:embed="rId15"/>
                <a:stretch>
                  <a:fillRect l="-602" t="-2479"/>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BB164581-AB6C-4EAB-8A7D-9426F7459E9C}"/>
              </a:ext>
            </a:extLst>
          </p:cNvPr>
          <p:cNvSpPr/>
          <p:nvPr/>
        </p:nvSpPr>
        <p:spPr>
          <a:xfrm>
            <a:off x="9007545" y="2945867"/>
            <a:ext cx="151166" cy="1153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47B8FB4-B4B6-4A67-8A57-FEC883F98C42}"/>
              </a:ext>
            </a:extLst>
          </p:cNvPr>
          <p:cNvCxnSpPr>
            <a:cxnSpLocks/>
            <a:stCxn id="25" idx="7"/>
            <a:endCxn id="6" idx="3"/>
          </p:cNvCxnSpPr>
          <p:nvPr/>
        </p:nvCxnSpPr>
        <p:spPr>
          <a:xfrm flipV="1">
            <a:off x="9136573" y="2415061"/>
            <a:ext cx="588470" cy="54769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E55C30-0C74-4A60-911C-5409EBBB651D}"/>
              </a:ext>
            </a:extLst>
          </p:cNvPr>
          <p:cNvCxnSpPr>
            <a:cxnSpLocks/>
            <a:stCxn id="25" idx="5"/>
            <a:endCxn id="7" idx="1"/>
          </p:cNvCxnSpPr>
          <p:nvPr/>
        </p:nvCxnSpPr>
        <p:spPr>
          <a:xfrm>
            <a:off x="9136573" y="3044319"/>
            <a:ext cx="588471" cy="62360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4F42B78-64B5-4B90-B3FF-C2BE1E4B820C}"/>
                  </a:ext>
                </a:extLst>
              </p:cNvPr>
              <p:cNvSpPr txBox="1"/>
              <p:nvPr/>
            </p:nvSpPr>
            <p:spPr>
              <a:xfrm>
                <a:off x="8956899" y="2487262"/>
                <a:ext cx="6046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0</m:t>
                      </m:r>
                      <m:r>
                        <a:rPr lang="en-US" sz="1600" b="0" i="1" smtClean="0">
                          <a:latin typeface="Cambria Math" panose="02040503050406030204" pitchFamily="18" charset="0"/>
                        </a:rPr>
                        <m:t>.6</m:t>
                      </m:r>
                    </m:oMath>
                  </m:oMathPara>
                </a14:m>
                <a:endParaRPr lang="en-US" sz="1600" dirty="0"/>
              </a:p>
            </p:txBody>
          </p:sp>
        </mc:Choice>
        <mc:Fallback xmlns="">
          <p:sp>
            <p:nvSpPr>
              <p:cNvPr id="42" name="TextBox 41">
                <a:extLst>
                  <a:ext uri="{FF2B5EF4-FFF2-40B4-BE49-F238E27FC236}">
                    <a16:creationId xmlns:a16="http://schemas.microsoft.com/office/drawing/2014/main" id="{24F42B78-64B5-4B90-B3FF-C2BE1E4B820C}"/>
                  </a:ext>
                </a:extLst>
              </p:cNvPr>
              <p:cNvSpPr txBox="1">
                <a:spLocks noRot="1" noChangeAspect="1" noMove="1" noResize="1" noEditPoints="1" noAdjustHandles="1" noChangeArrowheads="1" noChangeShapeType="1" noTextEdit="1"/>
              </p:cNvSpPr>
              <p:nvPr/>
            </p:nvSpPr>
            <p:spPr>
              <a:xfrm>
                <a:off x="8956899" y="2487262"/>
                <a:ext cx="604684" cy="338554"/>
              </a:xfrm>
              <a:prstGeom prst="rect">
                <a:avLst/>
              </a:prstGeom>
              <a:blipFill>
                <a:blip r:embed="rId16"/>
                <a:stretch>
                  <a:fillRect/>
                </a:stretch>
              </a:blipFill>
            </p:spPr>
            <p:txBody>
              <a:bodyPr/>
              <a:lstStyle/>
              <a:p>
                <a:r>
                  <a:rPr lang="en-US">
                    <a:noFill/>
                  </a:rPr>
                  <a:t> </a:t>
                </a:r>
              </a:p>
            </p:txBody>
          </p:sp>
        </mc:Fallback>
      </mc:AlternateContent>
      <p:sp>
        <p:nvSpPr>
          <p:cNvPr id="3" name="Slide Number Placeholder 3">
            <a:extLst>
              <a:ext uri="{FF2B5EF4-FFF2-40B4-BE49-F238E27FC236}">
                <a16:creationId xmlns:a16="http://schemas.microsoft.com/office/drawing/2014/main" id="{398597A2-F43E-4860-28CF-1D539CE7EC64}"/>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23</a:t>
            </a:fld>
            <a:endParaRPr lang="en-US"/>
          </a:p>
        </p:txBody>
      </p:sp>
    </p:spTree>
    <p:extLst>
      <p:ext uri="{BB962C8B-B14F-4D97-AF65-F5344CB8AC3E}">
        <p14:creationId xmlns:p14="http://schemas.microsoft.com/office/powerpoint/2010/main" val="2339483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1517897"/>
            <a:ext cx="9144000" cy="1992066"/>
          </a:xfrm>
        </p:spPr>
        <p:txBody>
          <a:bodyPr/>
          <a:lstStyle/>
          <a:p>
            <a:r>
              <a:rPr lang="en-US" dirty="0"/>
              <a:t>Model-Based Algorithms</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54208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94A-B80C-46D1-BA47-AD0D52AA5B3F}"/>
              </a:ext>
            </a:extLst>
          </p:cNvPr>
          <p:cNvSpPr>
            <a:spLocks noGrp="1"/>
          </p:cNvSpPr>
          <p:nvPr>
            <p:ph type="title"/>
          </p:nvPr>
        </p:nvSpPr>
        <p:spPr/>
        <p:txBody>
          <a:bodyPr/>
          <a:lstStyle/>
          <a:p>
            <a:r>
              <a:rPr lang="en-US" dirty="0"/>
              <a:t>Prediction versus Control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3765C-AEEC-4925-9693-1F7442E62A7D}"/>
                  </a:ext>
                </a:extLst>
              </p:cNvPr>
              <p:cNvSpPr>
                <a:spLocks noGrp="1"/>
              </p:cNvSpPr>
              <p:nvPr>
                <p:ph idx="1"/>
              </p:nvPr>
            </p:nvSpPr>
            <p:spPr>
              <a:xfrm>
                <a:off x="478369" y="1199452"/>
                <a:ext cx="10716104" cy="5194419"/>
              </a:xfrm>
            </p:spPr>
            <p:txBody>
              <a:bodyPr>
                <a:normAutofit/>
              </a:bodyPr>
              <a:lstStyle/>
              <a:p>
                <a:pPr marL="0" indent="0">
                  <a:buNone/>
                </a:pPr>
                <a:r>
                  <a:rPr lang="en-US" dirty="0"/>
                  <a:t>Prediction</a:t>
                </a:r>
              </a:p>
              <a:p>
                <a:pPr marL="342900" indent="-342900">
                  <a:buFont typeface="Arial" panose="020B0604020202020204" pitchFamily="34" charset="0"/>
                  <a:buChar char="•"/>
                </a:pPr>
                <a:r>
                  <a:rPr lang="en-US" dirty="0"/>
                  <a:t>Goal: How much reward I am going to obtain from this MDP?</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 and Policy </a:t>
                </a:r>
                <a:r>
                  <a:rPr lang="el-GR" sz="2000" dirty="0"/>
                  <a:t>ϖ</a:t>
                </a:r>
                <a:endParaRPr lang="en-US" sz="2000" dirty="0"/>
              </a:p>
              <a:p>
                <a:pPr marL="342900" indent="-342900">
                  <a:buFont typeface="Arial" panose="020B0604020202020204" pitchFamily="34" charset="0"/>
                  <a:buChar char="•"/>
                </a:pPr>
                <a:r>
                  <a:rPr lang="en-US" dirty="0"/>
                  <a:t>Output: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dirty="0"/>
              </a:p>
              <a:p>
                <a:pPr marL="0" indent="0">
                  <a:buNone/>
                </a:pPr>
                <a:r>
                  <a:rPr lang="en-US" dirty="0"/>
                  <a:t>	</a:t>
                </a:r>
              </a:p>
              <a:p>
                <a:pPr marL="0" indent="0">
                  <a:buNone/>
                </a:pPr>
                <a:r>
                  <a:rPr lang="en-US" dirty="0"/>
                  <a:t>Control</a:t>
                </a:r>
              </a:p>
              <a:p>
                <a:pPr marL="342900" indent="-342900">
                  <a:buFont typeface="Arial" panose="020B0604020202020204" pitchFamily="34" charset="0"/>
                  <a:buChar char="•"/>
                </a:pPr>
                <a:r>
                  <a:rPr lang="en-US" dirty="0"/>
                  <a:t>Goal: Among all possible policies, what is the best policy for this MDP?  </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a:t>
                </a:r>
              </a:p>
              <a:p>
                <a:pPr marL="342900" indent="-342900">
                  <a:buFont typeface="Arial" panose="020B0604020202020204" pitchFamily="34" charset="0"/>
                  <a:buChar char="•"/>
                </a:pPr>
                <a:r>
                  <a:rPr lang="en-US" sz="2000" dirty="0"/>
                  <a:t>Output: an optimal Value Function </a:t>
                </a:r>
                <a14:m>
                  <m:oMath xmlns:m="http://schemas.openxmlformats.org/officeDocument/2006/math">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up>
                        <m:r>
                          <a:rPr lang="en-US" sz="2000" b="0" i="1" smtClean="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which corresponds to an optimal policy </a:t>
                </a:r>
                <a:r>
                  <a:rPr lang="el-GR" sz="1800" dirty="0"/>
                  <a:t>ϖ</a:t>
                </a:r>
                <a:r>
                  <a:rPr lang="en-US" sz="1800" dirty="0"/>
                  <a:t>*</a:t>
                </a:r>
                <a:endParaRPr lang="en-US" dirty="0"/>
              </a:p>
            </p:txBody>
          </p:sp>
        </mc:Choice>
        <mc:Fallback xmlns="">
          <p:sp>
            <p:nvSpPr>
              <p:cNvPr id="3" name="Content Placeholder 2">
                <a:extLst>
                  <a:ext uri="{FF2B5EF4-FFF2-40B4-BE49-F238E27FC236}">
                    <a16:creationId xmlns:a16="http://schemas.microsoft.com/office/drawing/2014/main" id="{A243765C-AEEC-4925-9693-1F7442E62A7D}"/>
                  </a:ext>
                </a:extLst>
              </p:cNvPr>
              <p:cNvSpPr>
                <a:spLocks noGrp="1" noRot="1" noChangeAspect="1" noMove="1" noResize="1" noEditPoints="1" noAdjustHandles="1" noChangeArrowheads="1" noChangeShapeType="1" noTextEdit="1"/>
              </p:cNvSpPr>
              <p:nvPr>
                <p:ph idx="1"/>
              </p:nvPr>
            </p:nvSpPr>
            <p:spPr>
              <a:xfrm>
                <a:off x="478369" y="1199452"/>
                <a:ext cx="10716104" cy="5194419"/>
              </a:xfrm>
              <a:blipFill>
                <a:blip r:embed="rId2"/>
                <a:stretch>
                  <a:fillRect l="-1365" t="-1056" r="-62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E56E3120-F7A7-4734-AFE8-AC93579EE0DA}"/>
              </a:ext>
            </a:extLst>
          </p:cNvPr>
          <p:cNvGrpSpPr/>
          <p:nvPr/>
        </p:nvGrpSpPr>
        <p:grpSpPr>
          <a:xfrm>
            <a:off x="4322618" y="5347005"/>
            <a:ext cx="2660073" cy="1366994"/>
            <a:chOff x="4322618" y="5347005"/>
            <a:chExt cx="2660073" cy="1366994"/>
          </a:xfrm>
        </p:grpSpPr>
        <p:sp>
          <p:nvSpPr>
            <p:cNvPr id="4" name="Double Brace 3">
              <a:extLst>
                <a:ext uri="{FF2B5EF4-FFF2-40B4-BE49-F238E27FC236}">
                  <a16:creationId xmlns:a16="http://schemas.microsoft.com/office/drawing/2014/main" id="{2460C6CE-BC6C-4526-A17D-DD8A95FA22B9}"/>
                </a:ext>
              </a:extLst>
            </p:cNvPr>
            <p:cNvSpPr/>
            <p:nvPr/>
          </p:nvSpPr>
          <p:spPr bwMode="gray">
            <a:xfrm>
              <a:off x="5228169" y="5950524"/>
              <a:ext cx="1567486"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Prediction</a:t>
              </a:r>
            </a:p>
          </p:txBody>
        </p:sp>
        <p:sp>
          <p:nvSpPr>
            <p:cNvPr id="5" name="Rectangle 4">
              <a:extLst>
                <a:ext uri="{FF2B5EF4-FFF2-40B4-BE49-F238E27FC236}">
                  <a16:creationId xmlns:a16="http://schemas.microsoft.com/office/drawing/2014/main" id="{B3801790-530D-49A3-89C6-086A65105079}"/>
                </a:ext>
              </a:extLst>
            </p:cNvPr>
            <p:cNvSpPr/>
            <p:nvPr/>
          </p:nvSpPr>
          <p:spPr>
            <a:xfrm>
              <a:off x="4447309" y="5347005"/>
              <a:ext cx="2348346" cy="923330"/>
            </a:xfrm>
            <a:prstGeom prst="rect">
              <a:avLst/>
            </a:prstGeom>
          </p:spPr>
          <p:txBody>
            <a:bodyPr wrap="square">
              <a:spAutoFit/>
            </a:bodyPr>
            <a:lstStyle/>
            <a:p>
              <a:r>
                <a:rPr lang="en-US" dirty="0"/>
                <a:t>Control</a:t>
              </a:r>
            </a:p>
            <a:p>
              <a:r>
                <a:rPr lang="en-US" dirty="0"/>
                <a:t>  For-loop:</a:t>
              </a:r>
            </a:p>
            <a:p>
              <a:r>
                <a:rPr lang="en-US" dirty="0"/>
                <a:t>	</a:t>
              </a:r>
            </a:p>
          </p:txBody>
        </p:sp>
        <p:sp>
          <p:nvSpPr>
            <p:cNvPr id="6" name="Rectangle 5">
              <a:extLst>
                <a:ext uri="{FF2B5EF4-FFF2-40B4-BE49-F238E27FC236}">
                  <a16:creationId xmlns:a16="http://schemas.microsoft.com/office/drawing/2014/main" id="{24780150-263E-45D7-A8BE-1672625023B0}"/>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8" name="Slide Number Placeholder 3">
            <a:extLst>
              <a:ext uri="{FF2B5EF4-FFF2-40B4-BE49-F238E27FC236}">
                <a16:creationId xmlns:a16="http://schemas.microsoft.com/office/drawing/2014/main" id="{D91DEFD1-389C-F12F-DA09-19969B82B015}"/>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25</a:t>
            </a:fld>
            <a:endParaRPr lang="en-US"/>
          </a:p>
        </p:txBody>
      </p:sp>
    </p:spTree>
    <p:extLst>
      <p:ext uri="{BB962C8B-B14F-4D97-AF65-F5344CB8AC3E}">
        <p14:creationId xmlns:p14="http://schemas.microsoft.com/office/powerpoint/2010/main" val="27307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23C6-F58E-438F-84CD-A31D9ECE97DC}"/>
              </a:ext>
            </a:extLst>
          </p:cNvPr>
          <p:cNvSpPr>
            <a:spLocks noGrp="1"/>
          </p:cNvSpPr>
          <p:nvPr>
            <p:ph type="title"/>
          </p:nvPr>
        </p:nvSpPr>
        <p:spPr/>
        <p:txBody>
          <a:bodyPr/>
          <a:lstStyle/>
          <a:p>
            <a:r>
              <a:rPr lang="en-US" dirty="0"/>
              <a:t>Policy Evaluation and Policy Iteration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8652710-5EA1-4BD6-8544-FE7B2B187250}"/>
                  </a:ext>
                </a:extLst>
              </p:cNvPr>
              <p:cNvSpPr/>
              <p:nvPr/>
            </p:nvSpPr>
            <p:spPr>
              <a:xfrm>
                <a:off x="274469" y="3813520"/>
                <a:ext cx="5223289"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nary>
                        <m:naryPr>
                          <m:chr m:val="∑"/>
                          <m:supHide m:val="on"/>
                          <m:ctrlPr>
                            <a:rPr lang="en-US" sz="200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sub>
                        <m:sup/>
                        <m:e>
                          <m:r>
                            <a:rPr lang="en-US" sz="2000" b="0" i="1" smtClean="0">
                              <a:latin typeface="Cambria Math" panose="02040503050406030204" pitchFamily="18" charset="0"/>
                              <a:ea typeface="Cambria Math" panose="02040503050406030204" pitchFamily="18" charset="0"/>
                            </a:rPr>
                            <m:t>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e>
                            <m:e>
                              <m:r>
                                <a:rPr lang="en-US" sz="2000" b="0" i="1" smtClean="0">
                                  <a:latin typeface="Cambria Math" panose="02040503050406030204" pitchFamily="18" charset="0"/>
                                  <a:ea typeface="Cambria Math" panose="02040503050406030204" pitchFamily="18" charset="0"/>
                                </a:rPr>
                                <m:t>𝑠</m:t>
                              </m:r>
                            </m:e>
                          </m:d>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𝑠</m:t>
                                  </m:r>
                                </m:sub>
                                <m:sup>
                                  <m:r>
                                    <a:rPr lang="en-US" sz="2000" b="0" i="1" smtClean="0">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nary>
                    </m:oMath>
                  </m:oMathPara>
                </a14:m>
                <a:endParaRPr lang="en-US" sz="2000" dirty="0" err="1"/>
              </a:p>
            </p:txBody>
          </p:sp>
        </mc:Choice>
        <mc:Fallback xmlns="">
          <p:sp>
            <p:nvSpPr>
              <p:cNvPr id="5" name="Rectangle 4">
                <a:extLst>
                  <a:ext uri="{FF2B5EF4-FFF2-40B4-BE49-F238E27FC236}">
                    <a16:creationId xmlns:a16="http://schemas.microsoft.com/office/drawing/2014/main" id="{58652710-5EA1-4BD6-8544-FE7B2B187250}"/>
                  </a:ext>
                </a:extLst>
              </p:cNvPr>
              <p:cNvSpPr>
                <a:spLocks noRot="1" noChangeAspect="1" noMove="1" noResize="1" noEditPoints="1" noAdjustHandles="1" noChangeArrowheads="1" noChangeShapeType="1" noTextEdit="1"/>
              </p:cNvSpPr>
              <p:nvPr/>
            </p:nvSpPr>
            <p:spPr>
              <a:xfrm>
                <a:off x="274469" y="3813520"/>
                <a:ext cx="5223289" cy="1121654"/>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14606985-4032-4D07-88A0-09C2A23EEB19}"/>
              </a:ext>
            </a:extLst>
          </p:cNvPr>
          <p:cNvSpPr/>
          <p:nvPr/>
        </p:nvSpPr>
        <p:spPr bwMode="gray">
          <a:xfrm>
            <a:off x="3353230" y="138562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A6853FCF-0207-4580-93E4-96EC92850F03}"/>
              </a:ext>
            </a:extLst>
          </p:cNvPr>
          <p:cNvSpPr/>
          <p:nvPr/>
        </p:nvSpPr>
        <p:spPr bwMode="gray">
          <a:xfrm>
            <a:off x="2661661" y="214841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34F62F6A-2395-4B89-89DD-E9E898154179}"/>
              </a:ext>
            </a:extLst>
          </p:cNvPr>
          <p:cNvCxnSpPr>
            <a:stCxn id="6" idx="3"/>
            <a:endCxn id="7" idx="7"/>
          </p:cNvCxnSpPr>
          <p:nvPr/>
        </p:nvCxnSpPr>
        <p:spPr bwMode="gray">
          <a:xfrm flipH="1">
            <a:off x="2778734" y="161031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6904D117-21A0-4F3A-A6C7-265C8E657066}"/>
              </a:ext>
            </a:extLst>
          </p:cNvPr>
          <p:cNvCxnSpPr>
            <a:cxnSpLocks/>
            <a:stCxn id="6" idx="5"/>
            <a:endCxn id="24" idx="1"/>
          </p:cNvCxnSpPr>
          <p:nvPr/>
        </p:nvCxnSpPr>
        <p:spPr bwMode="gray">
          <a:xfrm>
            <a:off x="3572003" y="161031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0DEA602-EA45-4512-B7B9-EB0E3E876DC4}"/>
                  </a:ext>
                </a:extLst>
              </p:cNvPr>
              <p:cNvSpPr/>
              <p:nvPr/>
            </p:nvSpPr>
            <p:spPr>
              <a:xfrm>
                <a:off x="2141431" y="226057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0DEA602-EA45-4512-B7B9-EB0E3E876DC4}"/>
                  </a:ext>
                </a:extLst>
              </p:cNvPr>
              <p:cNvSpPr>
                <a:spLocks noRot="1" noChangeAspect="1" noMove="1" noResize="1" noEditPoints="1" noAdjustHandles="1" noChangeArrowheads="1" noChangeShapeType="1" noTextEdit="1"/>
              </p:cNvSpPr>
              <p:nvPr/>
            </p:nvSpPr>
            <p:spPr>
              <a:xfrm>
                <a:off x="2141431" y="2260579"/>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BCB32F-9040-41FC-92B4-E2457FA96DA3}"/>
                  </a:ext>
                </a:extLst>
              </p:cNvPr>
              <p:cNvSpPr/>
              <p:nvPr/>
            </p:nvSpPr>
            <p:spPr>
              <a:xfrm>
                <a:off x="830839" y="272210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62BCB32F-9040-41FC-92B4-E2457FA96DA3}"/>
                  </a:ext>
                </a:extLst>
              </p:cNvPr>
              <p:cNvSpPr>
                <a:spLocks noRot="1" noChangeAspect="1" noMove="1" noResize="1" noEditPoints="1" noAdjustHandles="1" noChangeArrowheads="1" noChangeShapeType="1" noTextEdit="1"/>
              </p:cNvSpPr>
              <p:nvPr/>
            </p:nvSpPr>
            <p:spPr>
              <a:xfrm>
                <a:off x="830839" y="2722103"/>
                <a:ext cx="12454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A5AB8EA-5164-4358-B31A-3806755219BA}"/>
                  </a:ext>
                </a:extLst>
              </p:cNvPr>
              <p:cNvSpPr/>
              <p:nvPr/>
            </p:nvSpPr>
            <p:spPr>
              <a:xfrm>
                <a:off x="1830063" y="125308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BA5AB8EA-5164-4358-B31A-3806755219BA}"/>
                  </a:ext>
                </a:extLst>
              </p:cNvPr>
              <p:cNvSpPr>
                <a:spLocks noRot="1" noChangeAspect="1" noMove="1" noResize="1" noEditPoints="1" noAdjustHandles="1" noChangeArrowheads="1" noChangeShapeType="1" noTextEdit="1"/>
              </p:cNvSpPr>
              <p:nvPr/>
            </p:nvSpPr>
            <p:spPr>
              <a:xfrm>
                <a:off x="1830063" y="1253081"/>
                <a:ext cx="1463991" cy="369332"/>
              </a:xfrm>
              <a:prstGeom prst="rect">
                <a:avLst/>
              </a:prstGeom>
              <a:blipFill>
                <a:blip r:embed="rId5"/>
                <a:stretch>
                  <a:fillRect b="-3333"/>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C64990F-DA08-4327-BB86-30AB2346D47C}"/>
              </a:ext>
            </a:extLst>
          </p:cNvPr>
          <p:cNvSpPr/>
          <p:nvPr/>
        </p:nvSpPr>
        <p:spPr bwMode="gray">
          <a:xfrm>
            <a:off x="2080677"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 name="Straight Arrow Connector 16">
            <a:extLst>
              <a:ext uri="{FF2B5EF4-FFF2-40B4-BE49-F238E27FC236}">
                <a16:creationId xmlns:a16="http://schemas.microsoft.com/office/drawing/2014/main" id="{FE6C0E56-451A-4FFB-A15C-E05CBD0D3FA0}"/>
              </a:ext>
            </a:extLst>
          </p:cNvPr>
          <p:cNvCxnSpPr>
            <a:cxnSpLocks/>
            <a:stCxn id="7" idx="3"/>
            <a:endCxn id="16" idx="0"/>
          </p:cNvCxnSpPr>
          <p:nvPr/>
        </p:nvCxnSpPr>
        <p:spPr bwMode="gray">
          <a:xfrm flipH="1">
            <a:off x="2208832" y="226549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F04EBAD-A7AD-4A5B-943E-002C112A032D}"/>
              </a:ext>
            </a:extLst>
          </p:cNvPr>
          <p:cNvSpPr/>
          <p:nvPr/>
        </p:nvSpPr>
        <p:spPr bwMode="gray">
          <a:xfrm>
            <a:off x="2999509"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7205D2A3-D582-47C1-B741-CC05ED589B82}"/>
              </a:ext>
            </a:extLst>
          </p:cNvPr>
          <p:cNvCxnSpPr>
            <a:cxnSpLocks/>
            <a:stCxn id="7" idx="5"/>
            <a:endCxn id="20" idx="0"/>
          </p:cNvCxnSpPr>
          <p:nvPr/>
        </p:nvCxnSpPr>
        <p:spPr bwMode="gray">
          <a:xfrm>
            <a:off x="2778734" y="226549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3872CD0B-3528-4FAC-9400-6C6957944256}"/>
              </a:ext>
            </a:extLst>
          </p:cNvPr>
          <p:cNvSpPr/>
          <p:nvPr/>
        </p:nvSpPr>
        <p:spPr bwMode="gray">
          <a:xfrm>
            <a:off x="4134674" y="216187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 name="Oval 24">
            <a:extLst>
              <a:ext uri="{FF2B5EF4-FFF2-40B4-BE49-F238E27FC236}">
                <a16:creationId xmlns:a16="http://schemas.microsoft.com/office/drawing/2014/main" id="{CA3CD3B1-E84E-4CC8-A7A4-9AA13EC623FE}"/>
              </a:ext>
            </a:extLst>
          </p:cNvPr>
          <p:cNvSpPr/>
          <p:nvPr/>
        </p:nvSpPr>
        <p:spPr bwMode="gray">
          <a:xfrm>
            <a:off x="3553690"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6" name="Straight Arrow Connector 25">
            <a:extLst>
              <a:ext uri="{FF2B5EF4-FFF2-40B4-BE49-F238E27FC236}">
                <a16:creationId xmlns:a16="http://schemas.microsoft.com/office/drawing/2014/main" id="{AB890991-AB74-4A4F-BA0B-628605B020B2}"/>
              </a:ext>
            </a:extLst>
          </p:cNvPr>
          <p:cNvCxnSpPr>
            <a:cxnSpLocks/>
            <a:stCxn id="24" idx="3"/>
            <a:endCxn id="25" idx="0"/>
          </p:cNvCxnSpPr>
          <p:nvPr/>
        </p:nvCxnSpPr>
        <p:spPr bwMode="gray">
          <a:xfrm flipH="1">
            <a:off x="3681845" y="227895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8024CE75-5E6B-4E42-80EE-F228B74FAF35}"/>
              </a:ext>
            </a:extLst>
          </p:cNvPr>
          <p:cNvSpPr/>
          <p:nvPr/>
        </p:nvSpPr>
        <p:spPr bwMode="gray">
          <a:xfrm>
            <a:off x="4472522"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8" name="Straight Arrow Connector 27">
            <a:extLst>
              <a:ext uri="{FF2B5EF4-FFF2-40B4-BE49-F238E27FC236}">
                <a16:creationId xmlns:a16="http://schemas.microsoft.com/office/drawing/2014/main" id="{3A2000F8-82AA-4FCB-9D29-7915FA0FB97A}"/>
              </a:ext>
            </a:extLst>
          </p:cNvPr>
          <p:cNvCxnSpPr>
            <a:cxnSpLocks/>
            <a:stCxn id="24" idx="5"/>
            <a:endCxn id="27" idx="0"/>
          </p:cNvCxnSpPr>
          <p:nvPr/>
        </p:nvCxnSpPr>
        <p:spPr bwMode="gray">
          <a:xfrm>
            <a:off x="4251747" y="227895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F6AB814-F3B6-4180-B392-00DD599D7981}"/>
                  </a:ext>
                </a:extLst>
              </p:cNvPr>
              <p:cNvSpPr/>
              <p:nvPr/>
            </p:nvSpPr>
            <p:spPr>
              <a:xfrm>
                <a:off x="2375132" y="193079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2" name="Rectangle 31">
                <a:extLst>
                  <a:ext uri="{FF2B5EF4-FFF2-40B4-BE49-F238E27FC236}">
                    <a16:creationId xmlns:a16="http://schemas.microsoft.com/office/drawing/2014/main" id="{FF6AB814-F3B6-4180-B392-00DD599D7981}"/>
                  </a:ext>
                </a:extLst>
              </p:cNvPr>
              <p:cNvSpPr>
                <a:spLocks noRot="1" noChangeAspect="1" noMove="1" noResize="1" noEditPoints="1" noAdjustHandles="1" noChangeArrowheads="1" noChangeShapeType="1" noTextEdit="1"/>
              </p:cNvSpPr>
              <p:nvPr/>
            </p:nvSpPr>
            <p:spPr>
              <a:xfrm>
                <a:off x="2375132" y="1930792"/>
                <a:ext cx="400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D9D0DA9-3F48-48A0-ABC6-3F0B38583A67}"/>
                  </a:ext>
                </a:extLst>
              </p:cNvPr>
              <p:cNvSpPr txBox="1"/>
              <p:nvPr/>
            </p:nvSpPr>
            <p:spPr bwMode="gray">
              <a:xfrm>
                <a:off x="1102290" y="5472376"/>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sup>
                      </m:sSup>
                    </m:oMath>
                  </m:oMathPara>
                </a14:m>
                <a:endParaRPr lang="en-US" sz="2000" dirty="0" err="1"/>
              </a:p>
            </p:txBody>
          </p:sp>
        </mc:Choice>
        <mc:Fallback xmlns="">
          <p:sp>
            <p:nvSpPr>
              <p:cNvPr id="34" name="TextBox 33">
                <a:extLst>
                  <a:ext uri="{FF2B5EF4-FFF2-40B4-BE49-F238E27FC236}">
                    <a16:creationId xmlns:a16="http://schemas.microsoft.com/office/drawing/2014/main" id="{3D9D0DA9-3F48-48A0-ABC6-3F0B38583A67}"/>
                  </a:ext>
                </a:extLst>
              </p:cNvPr>
              <p:cNvSpPr txBox="1">
                <a:spLocks noRot="1" noChangeAspect="1" noMove="1" noResize="1" noEditPoints="1" noAdjustHandles="1" noChangeArrowheads="1" noChangeShapeType="1" noTextEdit="1"/>
              </p:cNvSpPr>
              <p:nvPr/>
            </p:nvSpPr>
            <p:spPr bwMode="gray">
              <a:xfrm>
                <a:off x="1102290" y="5472376"/>
                <a:ext cx="3323922" cy="423550"/>
              </a:xfrm>
              <a:prstGeom prst="rect">
                <a:avLst/>
              </a:prstGeom>
              <a:blipFill>
                <a:blip r:embed="rId7"/>
                <a:stretch>
                  <a:fillRect b="-289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6CA99CE-F96D-4677-A054-E2363E829665}"/>
              </a:ext>
            </a:extLst>
          </p:cNvPr>
          <p:cNvSpPr txBox="1"/>
          <p:nvPr/>
        </p:nvSpPr>
        <p:spPr bwMode="gray">
          <a:xfrm>
            <a:off x="6948055" y="-185786"/>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36" name="TextBox 35">
            <a:extLst>
              <a:ext uri="{FF2B5EF4-FFF2-40B4-BE49-F238E27FC236}">
                <a16:creationId xmlns:a16="http://schemas.microsoft.com/office/drawing/2014/main" id="{1FBB3B3F-FB41-4038-939C-181D8071EA40}"/>
              </a:ext>
            </a:extLst>
          </p:cNvPr>
          <p:cNvSpPr txBox="1"/>
          <p:nvPr/>
        </p:nvSpPr>
        <p:spPr bwMode="gray">
          <a:xfrm>
            <a:off x="341554" y="3545853"/>
            <a:ext cx="3136151" cy="21177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 step lookahead </a:t>
            </a:r>
          </a:p>
        </p:txBody>
      </p:sp>
      <p:pic>
        <p:nvPicPr>
          <p:cNvPr id="38" name="Picture 37">
            <a:extLst>
              <a:ext uri="{FF2B5EF4-FFF2-40B4-BE49-F238E27FC236}">
                <a16:creationId xmlns:a16="http://schemas.microsoft.com/office/drawing/2014/main" id="{290B213D-6D67-49E3-BC6A-AB7B9380A5AE}"/>
              </a:ext>
            </a:extLst>
          </p:cNvPr>
          <p:cNvPicPr>
            <a:picLocks noChangeAspect="1"/>
          </p:cNvPicPr>
          <p:nvPr/>
        </p:nvPicPr>
        <p:blipFill>
          <a:blip r:embed="rId8"/>
          <a:stretch>
            <a:fillRect/>
          </a:stretch>
        </p:blipFill>
        <p:spPr>
          <a:xfrm>
            <a:off x="5649238" y="847303"/>
            <a:ext cx="3030385" cy="5608871"/>
          </a:xfrm>
          <a:prstGeom prst="rect">
            <a:avLst/>
          </a:prstGeom>
        </p:spPr>
      </p:pic>
      <p:sp>
        <p:nvSpPr>
          <p:cNvPr id="39" name="TextBox 38">
            <a:extLst>
              <a:ext uri="{FF2B5EF4-FFF2-40B4-BE49-F238E27FC236}">
                <a16:creationId xmlns:a16="http://schemas.microsoft.com/office/drawing/2014/main" id="{D75EFFD2-0E41-423D-ACAE-FE19F73FEF7E}"/>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pic>
        <p:nvPicPr>
          <p:cNvPr id="40" name="Picture 39">
            <a:extLst>
              <a:ext uri="{FF2B5EF4-FFF2-40B4-BE49-F238E27FC236}">
                <a16:creationId xmlns:a16="http://schemas.microsoft.com/office/drawing/2014/main" id="{C8619CF3-6D45-4E20-9402-BAE6A641A415}"/>
              </a:ext>
            </a:extLst>
          </p:cNvPr>
          <p:cNvPicPr>
            <a:picLocks noChangeAspect="1"/>
          </p:cNvPicPr>
          <p:nvPr/>
        </p:nvPicPr>
        <p:blipFill>
          <a:blip r:embed="rId9"/>
          <a:stretch>
            <a:fillRect/>
          </a:stretch>
        </p:blipFill>
        <p:spPr>
          <a:xfrm>
            <a:off x="8903222" y="873254"/>
            <a:ext cx="1808221" cy="5556971"/>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4F0B54-D8DF-4677-AD8D-B9C2FD7C8CC4}"/>
                  </a:ext>
                </a:extLst>
              </p:cNvPr>
              <p:cNvSpPr txBox="1"/>
              <p:nvPr/>
            </p:nvSpPr>
            <p:spPr bwMode="gray">
              <a:xfrm>
                <a:off x="1063960" y="6005494"/>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𝜋</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m:oMathPara>
                </a14:m>
                <a:endParaRPr lang="en-US" sz="2000" dirty="0" err="1"/>
              </a:p>
            </p:txBody>
          </p:sp>
        </mc:Choice>
        <mc:Fallback xmlns="">
          <p:sp>
            <p:nvSpPr>
              <p:cNvPr id="29" name="TextBox 28">
                <a:extLst>
                  <a:ext uri="{FF2B5EF4-FFF2-40B4-BE49-F238E27FC236}">
                    <a16:creationId xmlns:a16="http://schemas.microsoft.com/office/drawing/2014/main" id="{454F0B54-D8DF-4677-AD8D-B9C2FD7C8CC4}"/>
                  </a:ext>
                </a:extLst>
              </p:cNvPr>
              <p:cNvSpPr txBox="1">
                <a:spLocks noRot="1" noChangeAspect="1" noMove="1" noResize="1" noEditPoints="1" noAdjustHandles="1" noChangeArrowheads="1" noChangeShapeType="1" noTextEdit="1"/>
              </p:cNvSpPr>
              <p:nvPr/>
            </p:nvSpPr>
            <p:spPr bwMode="gray">
              <a:xfrm>
                <a:off x="1063960" y="6005494"/>
                <a:ext cx="3323922" cy="423550"/>
              </a:xfrm>
              <a:prstGeom prst="rect">
                <a:avLst/>
              </a:prstGeom>
              <a:blipFill>
                <a:blip r:embed="rId10"/>
                <a:stretch>
                  <a:fillRect b="-857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FEC62C5-745C-49B2-99DA-CD51DB36E722}"/>
              </a:ext>
            </a:extLst>
          </p:cNvPr>
          <p:cNvSpPr txBox="1"/>
          <p:nvPr/>
        </p:nvSpPr>
        <p:spPr bwMode="gray">
          <a:xfrm>
            <a:off x="249132" y="551476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Evaluate:</a:t>
            </a:r>
          </a:p>
        </p:txBody>
      </p:sp>
      <p:sp>
        <p:nvSpPr>
          <p:cNvPr id="33" name="TextBox 32">
            <a:extLst>
              <a:ext uri="{FF2B5EF4-FFF2-40B4-BE49-F238E27FC236}">
                <a16:creationId xmlns:a16="http://schemas.microsoft.com/office/drawing/2014/main" id="{AD8FD214-A2B9-4338-B73E-4E1149128725}"/>
              </a:ext>
            </a:extLst>
          </p:cNvPr>
          <p:cNvSpPr txBox="1"/>
          <p:nvPr/>
        </p:nvSpPr>
        <p:spPr bwMode="gray">
          <a:xfrm>
            <a:off x="274469" y="603518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Improve:</a:t>
            </a:r>
          </a:p>
        </p:txBody>
      </p:sp>
      <p:sp>
        <p:nvSpPr>
          <p:cNvPr id="3" name="TextBox 2">
            <a:extLst>
              <a:ext uri="{FF2B5EF4-FFF2-40B4-BE49-F238E27FC236}">
                <a16:creationId xmlns:a16="http://schemas.microsoft.com/office/drawing/2014/main" id="{D4DB39AC-0D4D-4E6B-BBE1-BB3FCCA3D956}"/>
              </a:ext>
            </a:extLst>
          </p:cNvPr>
          <p:cNvSpPr txBox="1"/>
          <p:nvPr/>
        </p:nvSpPr>
        <p:spPr bwMode="gray">
          <a:xfrm>
            <a:off x="4186207" y="6067423"/>
            <a:ext cx="1085248" cy="2933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i="1" dirty="0">
                <a:solidFill>
                  <a:schemeClr val="accent1"/>
                </a:solidFill>
              </a:rPr>
              <a:t>Greedy!</a:t>
            </a:r>
          </a:p>
        </p:txBody>
      </p:sp>
      <p:sp>
        <p:nvSpPr>
          <p:cNvPr id="31" name="TextBox 30">
            <a:extLst>
              <a:ext uri="{FF2B5EF4-FFF2-40B4-BE49-F238E27FC236}">
                <a16:creationId xmlns:a16="http://schemas.microsoft.com/office/drawing/2014/main" id="{821EB204-3BBA-48B8-86AF-BE4B2AFDC183}"/>
              </a:ext>
            </a:extLst>
          </p:cNvPr>
          <p:cNvSpPr txBox="1"/>
          <p:nvPr/>
        </p:nvSpPr>
        <p:spPr bwMode="gray">
          <a:xfrm>
            <a:off x="2724751" y="4856683"/>
            <a:ext cx="10852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current Reward</a:t>
            </a:r>
          </a:p>
        </p:txBody>
      </p:sp>
      <p:sp>
        <p:nvSpPr>
          <p:cNvPr id="37" name="TextBox 36">
            <a:extLst>
              <a:ext uri="{FF2B5EF4-FFF2-40B4-BE49-F238E27FC236}">
                <a16:creationId xmlns:a16="http://schemas.microsoft.com/office/drawing/2014/main" id="{43D1E02C-4C5D-42FE-A8C9-99F0D5B51054}"/>
              </a:ext>
            </a:extLst>
          </p:cNvPr>
          <p:cNvSpPr txBox="1"/>
          <p:nvPr/>
        </p:nvSpPr>
        <p:spPr bwMode="gray">
          <a:xfrm>
            <a:off x="3809497" y="4857348"/>
            <a:ext cx="13319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discounted future Reward</a:t>
            </a:r>
          </a:p>
        </p:txBody>
      </p:sp>
      <p:sp>
        <p:nvSpPr>
          <p:cNvPr id="4" name="Slide Number Placeholder 3">
            <a:extLst>
              <a:ext uri="{FF2B5EF4-FFF2-40B4-BE49-F238E27FC236}">
                <a16:creationId xmlns:a16="http://schemas.microsoft.com/office/drawing/2014/main" id="{F9738286-E59F-E1D2-A931-CF68A9298058}"/>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26</a:t>
            </a:fld>
            <a:endParaRPr lang="en-US"/>
          </a:p>
        </p:txBody>
      </p:sp>
    </p:spTree>
    <p:extLst>
      <p:ext uri="{BB962C8B-B14F-4D97-AF65-F5344CB8AC3E}">
        <p14:creationId xmlns:p14="http://schemas.microsoft.com/office/powerpoint/2010/main" val="24695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6" grpId="0"/>
      <p:bldP spid="29" grpId="0"/>
      <p:bldP spid="30" grpId="0"/>
      <p:bldP spid="33" grpId="0"/>
      <p:bldP spid="3" grpId="0"/>
      <p:bldP spid="31"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C0AE-C834-4B45-BA8F-F117100918EE}"/>
              </a:ext>
            </a:extLst>
          </p:cNvPr>
          <p:cNvSpPr>
            <a:spLocks noGrp="1"/>
          </p:cNvSpPr>
          <p:nvPr>
            <p:ph type="title"/>
          </p:nvPr>
        </p:nvSpPr>
        <p:spPr/>
        <p:txBody>
          <a:bodyPr/>
          <a:lstStyle/>
          <a:p>
            <a:r>
              <a:rPr lang="en-US" dirty="0"/>
              <a:t>Value Iteration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8022E51-FA13-42E6-B425-995284D2A563}"/>
                  </a:ext>
                </a:extLst>
              </p:cNvPr>
              <p:cNvSpPr/>
              <p:nvPr/>
            </p:nvSpPr>
            <p:spPr>
              <a:xfrm>
                <a:off x="693947" y="3769942"/>
                <a:ext cx="4511941"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func>
                    </m:oMath>
                  </m:oMathPara>
                </a14:m>
                <a:endParaRPr lang="en-US" sz="2000" dirty="0" err="1"/>
              </a:p>
            </p:txBody>
          </p:sp>
        </mc:Choice>
        <mc:Fallback xmlns="">
          <p:sp>
            <p:nvSpPr>
              <p:cNvPr id="4" name="Rectangle 3">
                <a:extLst>
                  <a:ext uri="{FF2B5EF4-FFF2-40B4-BE49-F238E27FC236}">
                    <a16:creationId xmlns:a16="http://schemas.microsoft.com/office/drawing/2014/main" id="{08022E51-FA13-42E6-B425-995284D2A563}"/>
                  </a:ext>
                </a:extLst>
              </p:cNvPr>
              <p:cNvSpPr>
                <a:spLocks noRot="1" noChangeAspect="1" noMove="1" noResize="1" noEditPoints="1" noAdjustHandles="1" noChangeArrowheads="1" noChangeShapeType="1" noTextEdit="1"/>
              </p:cNvSpPr>
              <p:nvPr/>
            </p:nvSpPr>
            <p:spPr>
              <a:xfrm>
                <a:off x="693947" y="3769942"/>
                <a:ext cx="4511941" cy="11216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CBA705-6D11-45A5-AE5D-EFA2E5833489}"/>
                  </a:ext>
                </a:extLst>
              </p:cNvPr>
              <p:cNvSpPr/>
              <p:nvPr/>
            </p:nvSpPr>
            <p:spPr>
              <a:xfrm>
                <a:off x="1240484" y="5341577"/>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5" name="Rectangle 4">
                <a:extLst>
                  <a:ext uri="{FF2B5EF4-FFF2-40B4-BE49-F238E27FC236}">
                    <a16:creationId xmlns:a16="http://schemas.microsoft.com/office/drawing/2014/main" id="{A9CBA705-6D11-45A5-AE5D-EFA2E5833489}"/>
                  </a:ext>
                </a:extLst>
              </p:cNvPr>
              <p:cNvSpPr>
                <a:spLocks noRot="1" noChangeAspect="1" noMove="1" noResize="1" noEditPoints="1" noAdjustHandles="1" noChangeArrowheads="1" noChangeShapeType="1" noTextEdit="1"/>
              </p:cNvSpPr>
              <p:nvPr/>
            </p:nvSpPr>
            <p:spPr>
              <a:xfrm>
                <a:off x="1240484" y="5341577"/>
                <a:ext cx="3500574" cy="517065"/>
              </a:xfrm>
              <a:prstGeom prst="rect">
                <a:avLst/>
              </a:prstGeom>
              <a:blipFill>
                <a:blip r:embed="rId3"/>
                <a:stretch>
                  <a:fillRect b="-1176"/>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E6BBD73-7469-4ACD-B38D-BCA02974D630}"/>
              </a:ext>
            </a:extLst>
          </p:cNvPr>
          <p:cNvSpPr/>
          <p:nvPr/>
        </p:nvSpPr>
        <p:spPr bwMode="gray">
          <a:xfrm>
            <a:off x="3216338" y="154425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B6D70B36-B14D-49F0-A1F7-7C60A025A4AB}"/>
              </a:ext>
            </a:extLst>
          </p:cNvPr>
          <p:cNvSpPr/>
          <p:nvPr/>
        </p:nvSpPr>
        <p:spPr bwMode="gray">
          <a:xfrm>
            <a:off x="2524769" y="230704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7240CC1A-84FF-4CD7-A47B-F9346AF92259}"/>
              </a:ext>
            </a:extLst>
          </p:cNvPr>
          <p:cNvCxnSpPr>
            <a:stCxn id="6" idx="3"/>
            <a:endCxn id="7" idx="7"/>
          </p:cNvCxnSpPr>
          <p:nvPr/>
        </p:nvCxnSpPr>
        <p:spPr bwMode="gray">
          <a:xfrm flipH="1">
            <a:off x="2641842" y="176894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A8E2EE2-7F60-4164-86BF-A90B5749841A}"/>
              </a:ext>
            </a:extLst>
          </p:cNvPr>
          <p:cNvCxnSpPr>
            <a:cxnSpLocks/>
            <a:stCxn id="6" idx="5"/>
            <a:endCxn id="17" idx="1"/>
          </p:cNvCxnSpPr>
          <p:nvPr/>
        </p:nvCxnSpPr>
        <p:spPr bwMode="gray">
          <a:xfrm>
            <a:off x="3435111" y="176894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FE56A2-ECE6-4B1C-8A88-D8E05354C2CB}"/>
                  </a:ext>
                </a:extLst>
              </p:cNvPr>
              <p:cNvSpPr/>
              <p:nvPr/>
            </p:nvSpPr>
            <p:spPr>
              <a:xfrm>
                <a:off x="2004539" y="241920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3FE56A2-ECE6-4B1C-8A88-D8E05354C2CB}"/>
                  </a:ext>
                </a:extLst>
              </p:cNvPr>
              <p:cNvSpPr>
                <a:spLocks noRot="1" noChangeAspect="1" noMove="1" noResize="1" noEditPoints="1" noAdjustHandles="1" noChangeArrowheads="1" noChangeShapeType="1" noTextEdit="1"/>
              </p:cNvSpPr>
              <p:nvPr/>
            </p:nvSpPr>
            <p:spPr>
              <a:xfrm>
                <a:off x="2004539" y="2419209"/>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1EB1326-D1BF-495E-B430-970E01801359}"/>
                  </a:ext>
                </a:extLst>
              </p:cNvPr>
              <p:cNvSpPr/>
              <p:nvPr/>
            </p:nvSpPr>
            <p:spPr>
              <a:xfrm>
                <a:off x="693947" y="288073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01EB1326-D1BF-495E-B430-970E01801359}"/>
                  </a:ext>
                </a:extLst>
              </p:cNvPr>
              <p:cNvSpPr>
                <a:spLocks noRot="1" noChangeAspect="1" noMove="1" noResize="1" noEditPoints="1" noAdjustHandles="1" noChangeArrowheads="1" noChangeShapeType="1" noTextEdit="1"/>
              </p:cNvSpPr>
              <p:nvPr/>
            </p:nvSpPr>
            <p:spPr>
              <a:xfrm>
                <a:off x="693947" y="2880733"/>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246FE20-B13A-452E-AD63-3F047503E0C3}"/>
                  </a:ext>
                </a:extLst>
              </p:cNvPr>
              <p:cNvSpPr/>
              <p:nvPr/>
            </p:nvSpPr>
            <p:spPr>
              <a:xfrm>
                <a:off x="1693171" y="141171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C246FE20-B13A-452E-AD63-3F047503E0C3}"/>
                  </a:ext>
                </a:extLst>
              </p:cNvPr>
              <p:cNvSpPr>
                <a:spLocks noRot="1" noChangeAspect="1" noMove="1" noResize="1" noEditPoints="1" noAdjustHandles="1" noChangeArrowheads="1" noChangeShapeType="1" noTextEdit="1"/>
              </p:cNvSpPr>
              <p:nvPr/>
            </p:nvSpPr>
            <p:spPr>
              <a:xfrm>
                <a:off x="1693171" y="1411711"/>
                <a:ext cx="1463991" cy="369332"/>
              </a:xfrm>
              <a:prstGeom prst="rect">
                <a:avLst/>
              </a:prstGeom>
              <a:blipFill>
                <a:blip r:embed="rId6"/>
                <a:stretch>
                  <a:fillRect b="-3333"/>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84D5F623-687F-4295-B653-6E7242A3E678}"/>
              </a:ext>
            </a:extLst>
          </p:cNvPr>
          <p:cNvSpPr/>
          <p:nvPr/>
        </p:nvSpPr>
        <p:spPr bwMode="gray">
          <a:xfrm>
            <a:off x="1943785"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Straight Arrow Connector 13">
            <a:extLst>
              <a:ext uri="{FF2B5EF4-FFF2-40B4-BE49-F238E27FC236}">
                <a16:creationId xmlns:a16="http://schemas.microsoft.com/office/drawing/2014/main" id="{EFF09D97-1959-4AE4-88A9-250FB0099707}"/>
              </a:ext>
            </a:extLst>
          </p:cNvPr>
          <p:cNvCxnSpPr>
            <a:cxnSpLocks/>
            <a:stCxn id="7" idx="3"/>
            <a:endCxn id="13" idx="0"/>
          </p:cNvCxnSpPr>
          <p:nvPr/>
        </p:nvCxnSpPr>
        <p:spPr bwMode="gray">
          <a:xfrm flipH="1">
            <a:off x="2071940" y="242412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5AABD328-E17D-4F23-B285-A01AE600941F}"/>
              </a:ext>
            </a:extLst>
          </p:cNvPr>
          <p:cNvSpPr/>
          <p:nvPr/>
        </p:nvSpPr>
        <p:spPr bwMode="gray">
          <a:xfrm>
            <a:off x="2862617"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6" name="Straight Arrow Connector 15">
            <a:extLst>
              <a:ext uri="{FF2B5EF4-FFF2-40B4-BE49-F238E27FC236}">
                <a16:creationId xmlns:a16="http://schemas.microsoft.com/office/drawing/2014/main" id="{3BA1F707-A4F5-40D0-84E7-DB5634F737BE}"/>
              </a:ext>
            </a:extLst>
          </p:cNvPr>
          <p:cNvCxnSpPr>
            <a:cxnSpLocks/>
            <a:stCxn id="7" idx="5"/>
            <a:endCxn id="15" idx="0"/>
          </p:cNvCxnSpPr>
          <p:nvPr/>
        </p:nvCxnSpPr>
        <p:spPr bwMode="gray">
          <a:xfrm>
            <a:off x="2641842" y="242412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BA167EB-8729-4A2A-B3C1-392EF656FE5A}"/>
              </a:ext>
            </a:extLst>
          </p:cNvPr>
          <p:cNvSpPr/>
          <p:nvPr/>
        </p:nvSpPr>
        <p:spPr bwMode="gray">
          <a:xfrm>
            <a:off x="3997782" y="232050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8" name="Oval 17">
            <a:extLst>
              <a:ext uri="{FF2B5EF4-FFF2-40B4-BE49-F238E27FC236}">
                <a16:creationId xmlns:a16="http://schemas.microsoft.com/office/drawing/2014/main" id="{F55835F7-1F1A-41CC-A3D8-9E9B8FECBA83}"/>
              </a:ext>
            </a:extLst>
          </p:cNvPr>
          <p:cNvSpPr/>
          <p:nvPr/>
        </p:nvSpPr>
        <p:spPr bwMode="gray">
          <a:xfrm>
            <a:off x="3416798"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9" name="Straight Arrow Connector 18">
            <a:extLst>
              <a:ext uri="{FF2B5EF4-FFF2-40B4-BE49-F238E27FC236}">
                <a16:creationId xmlns:a16="http://schemas.microsoft.com/office/drawing/2014/main" id="{701CAE05-10BF-4D66-8BB6-30F07BAEE79B}"/>
              </a:ext>
            </a:extLst>
          </p:cNvPr>
          <p:cNvCxnSpPr>
            <a:cxnSpLocks/>
            <a:stCxn id="17" idx="3"/>
            <a:endCxn id="18" idx="0"/>
          </p:cNvCxnSpPr>
          <p:nvPr/>
        </p:nvCxnSpPr>
        <p:spPr bwMode="gray">
          <a:xfrm flipH="1">
            <a:off x="3544953" y="243758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2E3BC8FA-CC6C-4263-AD8B-766FEAFD860A}"/>
              </a:ext>
            </a:extLst>
          </p:cNvPr>
          <p:cNvSpPr/>
          <p:nvPr/>
        </p:nvSpPr>
        <p:spPr bwMode="gray">
          <a:xfrm>
            <a:off x="4335630"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03D4F44F-CDEB-4F6A-891D-A825B4483E7F}"/>
              </a:ext>
            </a:extLst>
          </p:cNvPr>
          <p:cNvCxnSpPr>
            <a:cxnSpLocks/>
            <a:stCxn id="17" idx="5"/>
            <a:endCxn id="20" idx="0"/>
          </p:cNvCxnSpPr>
          <p:nvPr/>
        </p:nvCxnSpPr>
        <p:spPr bwMode="gray">
          <a:xfrm>
            <a:off x="4114855" y="243758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32DED5C-BC9E-445E-8056-B717C5DF5325}"/>
                  </a:ext>
                </a:extLst>
              </p:cNvPr>
              <p:cNvSpPr/>
              <p:nvPr/>
            </p:nvSpPr>
            <p:spPr>
              <a:xfrm>
                <a:off x="2238240" y="208942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2" name="Rectangle 21">
                <a:extLst>
                  <a:ext uri="{FF2B5EF4-FFF2-40B4-BE49-F238E27FC236}">
                    <a16:creationId xmlns:a16="http://schemas.microsoft.com/office/drawing/2014/main" id="{E32DED5C-BC9E-445E-8056-B717C5DF5325}"/>
                  </a:ext>
                </a:extLst>
              </p:cNvPr>
              <p:cNvSpPr>
                <a:spLocks noRot="1" noChangeAspect="1" noMove="1" noResize="1" noEditPoints="1" noAdjustHandles="1" noChangeArrowheads="1" noChangeShapeType="1" noTextEdit="1"/>
              </p:cNvSpPr>
              <p:nvPr/>
            </p:nvSpPr>
            <p:spPr>
              <a:xfrm>
                <a:off x="2238240" y="2089422"/>
                <a:ext cx="4003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05AC11A-D6B0-4AE2-A015-E751E4891522}"/>
                  </a:ext>
                </a:extLst>
              </p:cNvPr>
              <p:cNvSpPr txBox="1"/>
              <p:nvPr/>
            </p:nvSpPr>
            <p:spPr bwMode="gray">
              <a:xfrm>
                <a:off x="7214218" y="936190"/>
                <a:ext cx="3627666" cy="138640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u="sng" dirty="0"/>
                  <a:t>Algorithm</a:t>
                </a:r>
                <a:r>
                  <a:rPr lang="en-US" sz="1600" dirty="0"/>
                  <a:t>:</a:t>
                </a:r>
              </a:p>
              <a:p>
                <a:pPr>
                  <a:spcBef>
                    <a:spcPts val="300"/>
                  </a:spcBef>
                  <a:spcAft>
                    <a:spcPts val="300"/>
                  </a:spcAft>
                  <a:buClr>
                    <a:schemeClr val="accent1"/>
                  </a:buClr>
                  <a:buSzPct val="90000"/>
                </a:pPr>
                <a:r>
                  <a:rPr lang="en-US" sz="1600" dirty="0"/>
                  <a:t>For 1+k iteration:</a:t>
                </a:r>
              </a:p>
              <a:p>
                <a:pPr>
                  <a:spcBef>
                    <a:spcPts val="300"/>
                  </a:spcBef>
                  <a:spcAft>
                    <a:spcPts val="300"/>
                  </a:spcAft>
                  <a:buClr>
                    <a:schemeClr val="accent1"/>
                  </a:buClr>
                  <a:buSzPct val="90000"/>
                </a:pPr>
                <a:r>
                  <a:rPr lang="en-US" sz="1600" dirty="0"/>
                  <a:t>    For all states in S:</a:t>
                </a:r>
              </a:p>
              <a:p>
                <a:pPr>
                  <a:spcBef>
                    <a:spcPts val="300"/>
                  </a:spcBef>
                  <a:spcAft>
                    <a:spcPts val="300"/>
                  </a:spcAft>
                  <a:buClr>
                    <a:schemeClr val="accent1"/>
                  </a:buClr>
                  <a:buSzPct val="90000"/>
                </a:pPr>
                <a:r>
                  <a:rPr lang="en-US" sz="1600" dirty="0"/>
                  <a:t>        Update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r>
                          <a:rPr lang="en-US" sz="1600" i="1">
                            <a:latin typeface="Cambria Math" panose="02040503050406030204" pitchFamily="18" charset="0"/>
                          </a:rPr>
                          <m:t>+1</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a14:m>
                <a:r>
                  <a:rPr lang="en-US" sz="1600" dirty="0"/>
                  <a:t> from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sup>
                    </m:sSup>
                  </m:oMath>
                </a14:m>
                <a:r>
                  <a:rPr lang="en-US" sz="1600" dirty="0"/>
                  <a:t>(s) </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mc:Choice>
        <mc:Fallback>
          <p:sp>
            <p:nvSpPr>
              <p:cNvPr id="23" name="TextBox 22">
                <a:extLst>
                  <a:ext uri="{FF2B5EF4-FFF2-40B4-BE49-F238E27FC236}">
                    <a16:creationId xmlns:a16="http://schemas.microsoft.com/office/drawing/2014/main" id="{705AC11A-D6B0-4AE2-A015-E751E4891522}"/>
                  </a:ext>
                </a:extLst>
              </p:cNvPr>
              <p:cNvSpPr txBox="1">
                <a:spLocks noRot="1" noChangeAspect="1" noMove="1" noResize="1" noEditPoints="1" noAdjustHandles="1" noChangeArrowheads="1" noChangeShapeType="1" noTextEdit="1"/>
              </p:cNvSpPr>
              <p:nvPr/>
            </p:nvSpPr>
            <p:spPr bwMode="gray">
              <a:xfrm>
                <a:off x="7214218" y="936190"/>
                <a:ext cx="3627666" cy="1386404"/>
              </a:xfrm>
              <a:prstGeom prst="rect">
                <a:avLst/>
              </a:prstGeom>
              <a:blipFill>
                <a:blip r:embed="rId8"/>
                <a:stretch>
                  <a:fillRect l="-3356" t="-4846"/>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A5AD3734-C95D-41BD-8884-DFBF97FDF7CE}"/>
              </a:ext>
            </a:extLst>
          </p:cNvPr>
          <p:cNvPicPr>
            <a:picLocks noChangeAspect="1"/>
          </p:cNvPicPr>
          <p:nvPr/>
        </p:nvPicPr>
        <p:blipFill>
          <a:blip r:embed="rId9"/>
          <a:stretch>
            <a:fillRect/>
          </a:stretch>
        </p:blipFill>
        <p:spPr>
          <a:xfrm>
            <a:off x="5642709" y="2362508"/>
            <a:ext cx="6400800" cy="1752600"/>
          </a:xfrm>
          <a:prstGeom prst="rect">
            <a:avLst/>
          </a:prstGeom>
        </p:spPr>
      </p:pic>
      <p:pic>
        <p:nvPicPr>
          <p:cNvPr id="26" name="Picture 25">
            <a:extLst>
              <a:ext uri="{FF2B5EF4-FFF2-40B4-BE49-F238E27FC236}">
                <a16:creationId xmlns:a16="http://schemas.microsoft.com/office/drawing/2014/main" id="{66AD20EA-6981-464D-AE26-20181EA237C5}"/>
              </a:ext>
            </a:extLst>
          </p:cNvPr>
          <p:cNvPicPr>
            <a:picLocks noChangeAspect="1"/>
          </p:cNvPicPr>
          <p:nvPr/>
        </p:nvPicPr>
        <p:blipFill>
          <a:blip r:embed="rId10"/>
          <a:stretch>
            <a:fillRect/>
          </a:stretch>
        </p:blipFill>
        <p:spPr>
          <a:xfrm>
            <a:off x="5595084" y="4268493"/>
            <a:ext cx="6496050" cy="1762125"/>
          </a:xfrm>
          <a:prstGeom prst="rect">
            <a:avLst/>
          </a:prstGeom>
        </p:spPr>
      </p:pic>
      <p:sp>
        <p:nvSpPr>
          <p:cNvPr id="27" name="TextBox 26">
            <a:extLst>
              <a:ext uri="{FF2B5EF4-FFF2-40B4-BE49-F238E27FC236}">
                <a16:creationId xmlns:a16="http://schemas.microsoft.com/office/drawing/2014/main" id="{93F45CE9-F1B2-4F39-97B4-7B59344E5359}"/>
              </a:ext>
            </a:extLst>
          </p:cNvPr>
          <p:cNvSpPr txBox="1"/>
          <p:nvPr/>
        </p:nvSpPr>
        <p:spPr bwMode="gray">
          <a:xfrm>
            <a:off x="5098473" y="6225413"/>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sp>
        <p:nvSpPr>
          <p:cNvPr id="3" name="Slide Number Placeholder 3">
            <a:extLst>
              <a:ext uri="{FF2B5EF4-FFF2-40B4-BE49-F238E27FC236}">
                <a16:creationId xmlns:a16="http://schemas.microsoft.com/office/drawing/2014/main" id="{509EB762-875A-D6F7-823B-EEF6A76DBBDC}"/>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27</a:t>
            </a:fld>
            <a:endParaRPr lang="en-US"/>
          </a:p>
        </p:txBody>
      </p:sp>
    </p:spTree>
    <p:extLst>
      <p:ext uri="{BB962C8B-B14F-4D97-AF65-F5344CB8AC3E}">
        <p14:creationId xmlns:p14="http://schemas.microsoft.com/office/powerpoint/2010/main" val="310675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2441227"/>
            <a:ext cx="9144000" cy="1068736"/>
          </a:xfrm>
        </p:spPr>
        <p:txBody>
          <a:bodyPr/>
          <a:lstStyle/>
          <a:p>
            <a:r>
              <a:rPr lang="en-US" dirty="0"/>
              <a:t>Model-Free Algorithms</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129935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2827-37F3-44FC-9FC4-95CC4C902450}"/>
              </a:ext>
            </a:extLst>
          </p:cNvPr>
          <p:cNvSpPr>
            <a:spLocks noGrp="1"/>
          </p:cNvSpPr>
          <p:nvPr>
            <p:ph type="title"/>
          </p:nvPr>
        </p:nvSpPr>
        <p:spPr/>
        <p:txBody>
          <a:bodyPr/>
          <a:lstStyle/>
          <a:p>
            <a:r>
              <a:rPr lang="en-US" dirty="0"/>
              <a:t>Monte Carlo Policy Evaluation</a:t>
            </a:r>
          </a:p>
        </p:txBody>
      </p:sp>
      <p:sp>
        <p:nvSpPr>
          <p:cNvPr id="3" name="Content Placeholder 2">
            <a:extLst>
              <a:ext uri="{FF2B5EF4-FFF2-40B4-BE49-F238E27FC236}">
                <a16:creationId xmlns:a16="http://schemas.microsoft.com/office/drawing/2014/main" id="{D03EDBC2-5A5D-4851-915A-A41F8562E062}"/>
              </a:ext>
            </a:extLst>
          </p:cNvPr>
          <p:cNvSpPr>
            <a:spLocks noGrp="1"/>
          </p:cNvSpPr>
          <p:nvPr>
            <p:ph idx="1"/>
          </p:nvPr>
        </p:nvSpPr>
        <p:spPr>
          <a:xfrm>
            <a:off x="478369" y="1213308"/>
            <a:ext cx="11473384" cy="871801"/>
          </a:xfrm>
        </p:spPr>
        <p:txBody>
          <a:bodyPr/>
          <a:lstStyle/>
          <a:p>
            <a:r>
              <a:rPr lang="en-US" dirty="0"/>
              <a:t>Sample the rewards for each action across multiple Episodes</a:t>
            </a:r>
          </a:p>
          <a:p>
            <a:r>
              <a:rPr lang="en-US" dirty="0"/>
              <a:t>Similar to what we have seen in the Multi-Armed Bandits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06B551-E9BF-4BE2-ACDB-27E62ACCBC4C}"/>
                  </a:ext>
                </a:extLst>
              </p:cNvPr>
              <p:cNvSpPr txBox="1"/>
              <p:nvPr/>
            </p:nvSpPr>
            <p:spPr bwMode="gray">
              <a:xfrm>
                <a:off x="1756063" y="2258719"/>
                <a:ext cx="5953992" cy="215395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2000" dirty="0">
                    <a:latin typeface="Cambria Math" panose="02040503050406030204" pitchFamily="18" charset="0"/>
                  </a:rPr>
                  <a:t>Discounted Rewards for an episode ending at time T&gt;t </a:t>
                </a:r>
                <a:endParaRPr lang="en-US" sz="2000" b="0" dirty="0">
                  <a:latin typeface="Cambria Math" panose="02040503050406030204" pitchFamily="18" charset="0"/>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sSub>
                        <m:sSubPr>
                          <m:ctrlPr>
                            <a:rPr lang="en-US" sz="2000" i="1" smtClean="0">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𝛾</m:t>
                              </m:r>
                            </m:e>
                            <m:sub>
                              <m:r>
                                <a:rPr lang="en-US" sz="2000" i="1">
                                  <a:latin typeface="Cambria Math" panose="02040503050406030204" pitchFamily="18" charset="0"/>
                                </a:rPr>
                                <m:t> </m:t>
                              </m:r>
                            </m:sub>
                            <m:sup>
                              <m:r>
                                <a:rPr lang="en-US" sz="2000" b="0" i="1" smtClean="0">
                                  <a:latin typeface="Cambria Math" panose="02040503050406030204" pitchFamily="18" charset="0"/>
                                </a:rPr>
                                <m:t>2</m:t>
                              </m:r>
                            </m:sup>
                          </m:sSubSup>
                          <m:r>
                            <a:rPr lang="en-US" sz="2000" i="1">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sub>
                            <m:sup>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−1</m:t>
                              </m:r>
                            </m:sup>
                          </m:sSubSup>
                          <m:r>
                            <a:rPr lang="en-US" sz="2000" i="1">
                              <a:latin typeface="Cambria Math" panose="02040503050406030204" pitchFamily="18" charset="0"/>
                            </a:rPr>
                            <m:t>𝑅</m:t>
                          </m:r>
                        </m:e>
                        <m:sub>
                          <m:r>
                            <a:rPr lang="en-US" sz="2000" b="0" i="1" smtClean="0">
                              <a:latin typeface="Cambria Math" panose="02040503050406030204" pitchFamily="18" charset="0"/>
                            </a:rPr>
                            <m:t>𝑇</m:t>
                          </m:r>
                        </m:sub>
                      </m:sSub>
                    </m:oMath>
                  </m:oMathPara>
                </a14:m>
                <a:endParaRPr lang="en-US" sz="2000" i="1" dirty="0">
                  <a:latin typeface="Cambria Math" panose="02040503050406030204" pitchFamily="18" charset="0"/>
                </a:endParaRPr>
              </a:p>
              <a:p>
                <a:pPr>
                  <a:spcBef>
                    <a:spcPts val="300"/>
                  </a:spcBef>
                  <a:spcAft>
                    <a:spcPts val="300"/>
                  </a:spcAft>
                  <a:buClr>
                    <a:schemeClr val="accent1"/>
                  </a:buClr>
                  <a:buSzPct val="90000"/>
                </a:pPr>
                <a:endParaRPr lang="en-US" sz="2000" i="1" dirty="0">
                  <a:latin typeface="Cambria Math" panose="02040503050406030204" pitchFamily="18" charset="0"/>
                </a:endParaRPr>
              </a:p>
              <a:p>
                <a:pPr>
                  <a:spcBef>
                    <a:spcPts val="300"/>
                  </a:spcBef>
                  <a:spcAft>
                    <a:spcPts val="300"/>
                  </a:spcAft>
                  <a:buClr>
                    <a:schemeClr val="accent1"/>
                  </a:buClr>
                  <a:buSzPct val="90000"/>
                </a:pPr>
                <a:r>
                  <a:rPr lang="en-US" sz="2000" dirty="0">
                    <a:latin typeface="Cambria Math" panose="02040503050406030204" pitchFamily="18" charset="0"/>
                  </a:rPr>
                  <a:t>Value function is the Expected Return</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𝐺</m:t>
                          </m:r>
                        </m:e>
                        <m:sub>
                          <m:r>
                            <a:rPr lang="en-US" sz="2000" i="1">
                              <a:latin typeface="Cambria Math" panose="02040503050406030204" pitchFamily="18" charset="0"/>
                            </a:rPr>
                            <m:t>𝑡</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4" name="TextBox 3">
                <a:extLst>
                  <a:ext uri="{FF2B5EF4-FFF2-40B4-BE49-F238E27FC236}">
                    <a16:creationId xmlns:a16="http://schemas.microsoft.com/office/drawing/2014/main" id="{4006B551-E9BF-4BE2-ACDB-27E62ACCBC4C}"/>
                  </a:ext>
                </a:extLst>
              </p:cNvPr>
              <p:cNvSpPr txBox="1">
                <a:spLocks noRot="1" noChangeAspect="1" noMove="1" noResize="1" noEditPoints="1" noAdjustHandles="1" noChangeArrowheads="1" noChangeShapeType="1" noTextEdit="1"/>
              </p:cNvSpPr>
              <p:nvPr/>
            </p:nvSpPr>
            <p:spPr bwMode="gray">
              <a:xfrm>
                <a:off x="1756063" y="2258719"/>
                <a:ext cx="5953992" cy="2153953"/>
              </a:xfrm>
              <a:prstGeom prst="rect">
                <a:avLst/>
              </a:prstGeom>
              <a:blipFill>
                <a:blip r:embed="rId2"/>
                <a:stretch>
                  <a:fillRect l="-2559" t="-3683" r="-27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D24ACB-658B-4BEB-8048-0955D07D4506}"/>
                  </a:ext>
                </a:extLst>
              </p:cNvPr>
              <p:cNvSpPr txBox="1">
                <a:spLocks/>
              </p:cNvSpPr>
              <p:nvPr/>
            </p:nvSpPr>
            <p:spPr bwMode="gray">
              <a:xfrm>
                <a:off x="478369" y="5728856"/>
                <a:ext cx="11473384" cy="312201"/>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Multiple episodes necessary to update the state value function under a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oMath>
                </a14:m>
                <a:endParaRPr lang="en-US" dirty="0"/>
              </a:p>
            </p:txBody>
          </p:sp>
        </mc:Choice>
        <mc:Fallback xmlns="">
          <p:sp>
            <p:nvSpPr>
              <p:cNvPr id="5" name="Content Placeholder 2">
                <a:extLst>
                  <a:ext uri="{FF2B5EF4-FFF2-40B4-BE49-F238E27FC236}">
                    <a16:creationId xmlns:a16="http://schemas.microsoft.com/office/drawing/2014/main" id="{09D24ACB-658B-4BEB-8048-0955D07D4506}"/>
                  </a:ext>
                </a:extLst>
              </p:cNvPr>
              <p:cNvSpPr txBox="1">
                <a:spLocks noRot="1" noChangeAspect="1" noMove="1" noResize="1" noEditPoints="1" noAdjustHandles="1" noChangeArrowheads="1" noChangeShapeType="1" noTextEdit="1"/>
              </p:cNvSpPr>
              <p:nvPr/>
            </p:nvSpPr>
            <p:spPr bwMode="gray">
              <a:xfrm>
                <a:off x="478369" y="5728856"/>
                <a:ext cx="11473384" cy="312201"/>
              </a:xfrm>
              <a:prstGeom prst="rect">
                <a:avLst/>
              </a:prstGeom>
              <a:blipFill>
                <a:blip r:embed="rId3"/>
                <a:stretch>
                  <a:fillRect l="-1275" t="-17647" b="-45098"/>
                </a:stretch>
              </a:blipFill>
            </p:spPr>
            <p:txBody>
              <a:bodyPr/>
              <a:lstStyle/>
              <a:p>
                <a:r>
                  <a:rPr lang="en-US">
                    <a:noFill/>
                  </a:rPr>
                  <a:t> </a:t>
                </a:r>
              </a:p>
            </p:txBody>
          </p:sp>
        </mc:Fallback>
      </mc:AlternateContent>
      <p:sp>
        <p:nvSpPr>
          <p:cNvPr id="6" name="Slide Number Placeholder 3">
            <a:extLst>
              <a:ext uri="{FF2B5EF4-FFF2-40B4-BE49-F238E27FC236}">
                <a16:creationId xmlns:a16="http://schemas.microsoft.com/office/drawing/2014/main" id="{1913239A-F192-3001-9187-C3BDE6CC82EF}"/>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29</a:t>
            </a:fld>
            <a:endParaRPr lang="en-US"/>
          </a:p>
        </p:txBody>
      </p:sp>
    </p:spTree>
    <p:extLst>
      <p:ext uri="{BB962C8B-B14F-4D97-AF65-F5344CB8AC3E}">
        <p14:creationId xmlns:p14="http://schemas.microsoft.com/office/powerpoint/2010/main" val="16963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69A3-8B0E-EFDD-58F4-0B5A8CDEEE05}"/>
              </a:ext>
            </a:extLst>
          </p:cNvPr>
          <p:cNvSpPr>
            <a:spLocks noGrp="1"/>
          </p:cNvSpPr>
          <p:nvPr>
            <p:ph type="title"/>
          </p:nvPr>
        </p:nvSpPr>
        <p:spPr>
          <a:xfrm>
            <a:off x="478370" y="144001"/>
            <a:ext cx="9136687" cy="966272"/>
          </a:xfrm>
        </p:spPr>
        <p:txBody>
          <a:bodyPr/>
          <a:lstStyle/>
          <a:p>
            <a:r>
              <a:rPr lang="en-US" b="1" dirty="0"/>
              <a:t>Context:</a:t>
            </a:r>
            <a:r>
              <a:rPr lang="en-US" dirty="0"/>
              <a:t> The Progress of </a:t>
            </a:r>
            <a:br>
              <a:rPr lang="en-US" dirty="0"/>
            </a:br>
            <a:r>
              <a:rPr lang="en-US" dirty="0"/>
              <a:t>Multi-Agent Reinforcement Learning</a:t>
            </a:r>
          </a:p>
        </p:txBody>
      </p:sp>
      <p:sp>
        <p:nvSpPr>
          <p:cNvPr id="4" name="TextBox 3">
            <a:extLst>
              <a:ext uri="{FF2B5EF4-FFF2-40B4-BE49-F238E27FC236}">
                <a16:creationId xmlns:a16="http://schemas.microsoft.com/office/drawing/2014/main" id="{D17C2F10-4DDF-B897-1F75-B379FABB4F7F}"/>
              </a:ext>
            </a:extLst>
          </p:cNvPr>
          <p:cNvSpPr txBox="1"/>
          <p:nvPr/>
        </p:nvSpPr>
        <p:spPr>
          <a:xfrm>
            <a:off x="280264" y="1518657"/>
            <a:ext cx="6859445" cy="923330"/>
          </a:xfrm>
          <a:prstGeom prst="rect">
            <a:avLst/>
          </a:prstGeom>
          <a:noFill/>
        </p:spPr>
        <p:txBody>
          <a:bodyPr wrap="square">
            <a:spAutoFit/>
          </a:bodyPr>
          <a:lstStyle/>
          <a:p>
            <a:pPr>
              <a:lnSpc>
                <a:spcPct val="90000"/>
              </a:lnSpc>
            </a:pPr>
            <a:r>
              <a:rPr lang="en-US" sz="2000" b="1" dirty="0" err="1"/>
              <a:t>AlphaStar</a:t>
            </a:r>
            <a:r>
              <a:rPr lang="en-US" sz="2000" dirty="0"/>
              <a:t> was rated at Grandmaster level for all three StarCraft races and above 99.8% of officially ranked human players</a:t>
            </a:r>
            <a:r>
              <a:rPr lang="en-US" sz="2000" dirty="0">
                <a:solidFill>
                  <a:srgbClr val="000000"/>
                </a:solidFill>
                <a:latin typeface="+mj-lt"/>
                <a:ea typeface="Verdana" panose="020B0604030504040204" pitchFamily="34" charset="0"/>
              </a:rPr>
              <a:t>  </a:t>
            </a:r>
            <a:r>
              <a:rPr lang="en-US" sz="2000" b="1" dirty="0">
                <a:solidFill>
                  <a:srgbClr val="000000"/>
                </a:solidFill>
                <a:latin typeface="+mj-lt"/>
                <a:ea typeface="Verdana" panose="020B0604030504040204" pitchFamily="34" charset="0"/>
              </a:rPr>
              <a:t>[</a:t>
            </a:r>
            <a:r>
              <a:rPr lang="en-US" sz="2000" b="1" dirty="0" err="1">
                <a:solidFill>
                  <a:srgbClr val="000000"/>
                </a:solidFill>
                <a:latin typeface="+mj-lt"/>
                <a:ea typeface="Verdana" panose="020B0604030504040204" pitchFamily="34" charset="0"/>
              </a:rPr>
              <a:t>Deepmind</a:t>
            </a:r>
            <a:r>
              <a:rPr lang="en-US" sz="2000" b="1" dirty="0">
                <a:solidFill>
                  <a:srgbClr val="000000"/>
                </a:solidFill>
                <a:latin typeface="+mj-lt"/>
                <a:ea typeface="Verdana" panose="020B0604030504040204" pitchFamily="34" charset="0"/>
              </a:rPr>
              <a:t> 2019]</a:t>
            </a:r>
          </a:p>
        </p:txBody>
      </p:sp>
      <p:graphicFrame>
        <p:nvGraphicFramePr>
          <p:cNvPr id="6" name="Object 5">
            <a:extLst>
              <a:ext uri="{FF2B5EF4-FFF2-40B4-BE49-F238E27FC236}">
                <a16:creationId xmlns:a16="http://schemas.microsoft.com/office/drawing/2014/main" id="{B69B5D02-0F28-7A67-78FD-868AB86B70B9}"/>
              </a:ext>
            </a:extLst>
          </p:cNvPr>
          <p:cNvGraphicFramePr>
            <a:graphicFrameLocks noChangeAspect="1"/>
          </p:cNvGraphicFramePr>
          <p:nvPr/>
        </p:nvGraphicFramePr>
        <p:xfrm>
          <a:off x="7749310" y="993331"/>
          <a:ext cx="4213676" cy="1844556"/>
        </p:xfrm>
        <a:graphic>
          <a:graphicData uri="http://schemas.openxmlformats.org/presentationml/2006/ole">
            <mc:AlternateContent xmlns:mc="http://schemas.openxmlformats.org/markup-compatibility/2006">
              <mc:Choice xmlns:v="urn:schemas-microsoft-com:vml" Requires="v">
                <p:oleObj name="Bitmap Image" r:id="rId4" imgW="10520280" imgH="4605480" progId="Paint.Picture">
                  <p:embed/>
                </p:oleObj>
              </mc:Choice>
              <mc:Fallback>
                <p:oleObj name="Bitmap Image" r:id="rId4" imgW="10520280" imgH="4605480" progId="Paint.Picture">
                  <p:embed/>
                  <p:pic>
                    <p:nvPicPr>
                      <p:cNvPr id="6" name="Object 5">
                        <a:extLst>
                          <a:ext uri="{FF2B5EF4-FFF2-40B4-BE49-F238E27FC236}">
                            <a16:creationId xmlns:a16="http://schemas.microsoft.com/office/drawing/2014/main" id="{B69B5D02-0F28-7A67-78FD-868AB86B70B9}"/>
                          </a:ext>
                        </a:extLst>
                      </p:cNvPr>
                      <p:cNvPicPr/>
                      <p:nvPr/>
                    </p:nvPicPr>
                    <p:blipFill>
                      <a:blip r:embed="rId5"/>
                      <a:stretch>
                        <a:fillRect/>
                      </a:stretch>
                    </p:blipFill>
                    <p:spPr>
                      <a:xfrm>
                        <a:off x="7749310" y="993331"/>
                        <a:ext cx="4213676" cy="1844556"/>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D764DD13-8B21-B474-2C49-34646B5AF072}"/>
              </a:ext>
            </a:extLst>
          </p:cNvPr>
          <p:cNvSpPr txBox="1"/>
          <p:nvPr/>
        </p:nvSpPr>
        <p:spPr bwMode="gray">
          <a:xfrm>
            <a:off x="229015" y="2718986"/>
            <a:ext cx="7067712" cy="1200329"/>
          </a:xfrm>
          <a:prstGeom prst="rect">
            <a:avLst/>
          </a:prstGeom>
          <a:solidFill>
            <a:schemeClr val="bg1">
              <a:lumMod val="95000"/>
            </a:schemeClr>
          </a:solidFill>
        </p:spPr>
        <p:txBody>
          <a:bodyPr wrap="square">
            <a:spAutoFit/>
          </a:bodyPr>
          <a:lstStyle/>
          <a:p>
            <a:r>
              <a:rPr lang="en-US" dirty="0"/>
              <a:t>Three pools of agents, each initialized by supervised learning, were subsequently trained with reinforcement learning. As they trained, the agents intermittently added copies of themselves and played against previous version.</a:t>
            </a:r>
          </a:p>
        </p:txBody>
      </p:sp>
      <p:graphicFrame>
        <p:nvGraphicFramePr>
          <p:cNvPr id="8" name="Object 7">
            <a:extLst>
              <a:ext uri="{FF2B5EF4-FFF2-40B4-BE49-F238E27FC236}">
                <a16:creationId xmlns:a16="http://schemas.microsoft.com/office/drawing/2014/main" id="{1D619B2B-0BAD-9600-8D2C-4CE86DDE11C9}"/>
              </a:ext>
            </a:extLst>
          </p:cNvPr>
          <p:cNvGraphicFramePr>
            <a:graphicFrameLocks noChangeAspect="1"/>
          </p:cNvGraphicFramePr>
          <p:nvPr/>
        </p:nvGraphicFramePr>
        <p:xfrm>
          <a:off x="7749310" y="2837889"/>
          <a:ext cx="3884180" cy="1738263"/>
        </p:xfrm>
        <a:graphic>
          <a:graphicData uri="http://schemas.openxmlformats.org/presentationml/2006/ole">
            <mc:AlternateContent xmlns:mc="http://schemas.openxmlformats.org/markup-compatibility/2006">
              <mc:Choice xmlns:v="urn:schemas-microsoft-com:vml" Requires="v">
                <p:oleObj name="Bitmap Image" r:id="rId6" imgW="10482120" imgH="4691160" progId="Paint.Picture">
                  <p:embed/>
                </p:oleObj>
              </mc:Choice>
              <mc:Fallback>
                <p:oleObj name="Bitmap Image" r:id="rId6" imgW="10482120" imgH="4691160" progId="Paint.Picture">
                  <p:embed/>
                  <p:pic>
                    <p:nvPicPr>
                      <p:cNvPr id="8" name="Object 7">
                        <a:extLst>
                          <a:ext uri="{FF2B5EF4-FFF2-40B4-BE49-F238E27FC236}">
                            <a16:creationId xmlns:a16="http://schemas.microsoft.com/office/drawing/2014/main" id="{1D619B2B-0BAD-9600-8D2C-4CE86DDE11C9}"/>
                          </a:ext>
                        </a:extLst>
                      </p:cNvPr>
                      <p:cNvPicPr/>
                      <p:nvPr/>
                    </p:nvPicPr>
                    <p:blipFill>
                      <a:blip r:embed="rId7"/>
                      <a:stretch>
                        <a:fillRect/>
                      </a:stretch>
                    </p:blipFill>
                    <p:spPr>
                      <a:xfrm>
                        <a:off x="7749310" y="2837889"/>
                        <a:ext cx="3884180" cy="1738263"/>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BA4F4729-354A-AC4D-E193-0BAAF6033A65}"/>
              </a:ext>
            </a:extLst>
          </p:cNvPr>
          <p:cNvSpPr txBox="1"/>
          <p:nvPr/>
        </p:nvSpPr>
        <p:spPr bwMode="gray">
          <a:xfrm>
            <a:off x="71997" y="4024934"/>
            <a:ext cx="7797385" cy="261610"/>
          </a:xfrm>
          <a:prstGeom prst="rect">
            <a:avLst/>
          </a:prstGeom>
          <a:noFill/>
        </p:spPr>
        <p:txBody>
          <a:bodyPr wrap="square">
            <a:spAutoFit/>
          </a:bodyPr>
          <a:lstStyle/>
          <a:p>
            <a:r>
              <a:rPr lang="en-US" sz="1100" dirty="0"/>
              <a:t>[DeepMind 2019] “Grandmaster level in StarCraft II using multi-agent reinforcement learning”. </a:t>
            </a:r>
            <a:r>
              <a:rPr lang="en-US" sz="1100" i="1" dirty="0"/>
              <a:t>Nature</a:t>
            </a:r>
            <a:r>
              <a:rPr lang="en-US" sz="1100" dirty="0"/>
              <a:t> 57</a:t>
            </a:r>
          </a:p>
        </p:txBody>
      </p:sp>
      <p:grpSp>
        <p:nvGrpSpPr>
          <p:cNvPr id="3" name="Group 2">
            <a:extLst>
              <a:ext uri="{FF2B5EF4-FFF2-40B4-BE49-F238E27FC236}">
                <a16:creationId xmlns:a16="http://schemas.microsoft.com/office/drawing/2014/main" id="{7BCABDD9-B9FC-2CBC-D2DF-5BF508E706AF}"/>
              </a:ext>
            </a:extLst>
          </p:cNvPr>
          <p:cNvGrpSpPr/>
          <p:nvPr/>
        </p:nvGrpSpPr>
        <p:grpSpPr>
          <a:xfrm>
            <a:off x="182834" y="4665526"/>
            <a:ext cx="11743556" cy="2221680"/>
            <a:chOff x="182833" y="4665525"/>
            <a:chExt cx="11743556" cy="2221680"/>
          </a:xfrm>
        </p:grpSpPr>
        <p:cxnSp>
          <p:nvCxnSpPr>
            <p:cNvPr id="5" name="Straight Connector 4">
              <a:extLst>
                <a:ext uri="{FF2B5EF4-FFF2-40B4-BE49-F238E27FC236}">
                  <a16:creationId xmlns:a16="http://schemas.microsoft.com/office/drawing/2014/main" id="{C0D5782F-734F-AC7D-0703-923E088A6733}"/>
                </a:ext>
              </a:extLst>
            </p:cNvPr>
            <p:cNvCxnSpPr>
              <a:cxnSpLocks/>
            </p:cNvCxnSpPr>
            <p:nvPr/>
          </p:nvCxnSpPr>
          <p:spPr>
            <a:xfrm>
              <a:off x="280264" y="4665525"/>
              <a:ext cx="11646125" cy="0"/>
            </a:xfrm>
            <a:prstGeom prst="line">
              <a:avLst/>
            </a:prstGeom>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1F80C96D-B551-FB70-54B4-52C4873B69E2}"/>
                </a:ext>
              </a:extLst>
            </p:cNvPr>
            <p:cNvSpPr txBox="1"/>
            <p:nvPr/>
          </p:nvSpPr>
          <p:spPr bwMode="gray">
            <a:xfrm>
              <a:off x="280264" y="5710086"/>
              <a:ext cx="7589119" cy="646331"/>
            </a:xfrm>
            <a:prstGeom prst="rect">
              <a:avLst/>
            </a:prstGeom>
            <a:solidFill>
              <a:schemeClr val="bg1">
                <a:lumMod val="95000"/>
              </a:schemeClr>
            </a:solidFill>
          </p:spPr>
          <p:txBody>
            <a:bodyPr wrap="square">
              <a:spAutoFit/>
            </a:bodyPr>
            <a:lstStyle/>
            <a:p>
              <a:r>
                <a:rPr lang="en-US" dirty="0">
                  <a:latin typeface="Arial" panose="020B0604020202020204" pitchFamily="34" charset="0"/>
                </a:rPr>
                <a:t>Self-play RL can achieve superhuman performance on a challenging multi-agent task, e.g., extremely long-temporal dependencies.</a:t>
              </a:r>
              <a:endParaRPr lang="en-US" dirty="0"/>
            </a:p>
          </p:txBody>
        </p:sp>
        <p:sp>
          <p:nvSpPr>
            <p:cNvPr id="13" name="TextBox 12">
              <a:extLst>
                <a:ext uri="{FF2B5EF4-FFF2-40B4-BE49-F238E27FC236}">
                  <a16:creationId xmlns:a16="http://schemas.microsoft.com/office/drawing/2014/main" id="{2441D4B4-C24A-962B-B2E7-AE80394A520C}"/>
                </a:ext>
              </a:extLst>
            </p:cNvPr>
            <p:cNvSpPr txBox="1"/>
            <p:nvPr/>
          </p:nvSpPr>
          <p:spPr>
            <a:xfrm>
              <a:off x="280264" y="4934348"/>
              <a:ext cx="7227395" cy="646331"/>
            </a:xfrm>
            <a:prstGeom prst="rect">
              <a:avLst/>
            </a:prstGeom>
            <a:noFill/>
          </p:spPr>
          <p:txBody>
            <a:bodyPr wrap="square">
              <a:spAutoFit/>
            </a:bodyPr>
            <a:lstStyle/>
            <a:p>
              <a:pPr>
                <a:lnSpc>
                  <a:spcPct val="90000"/>
                </a:lnSpc>
              </a:pPr>
              <a:r>
                <a:rPr lang="en-US" sz="2000" b="1" dirty="0" err="1"/>
                <a:t>OpenAI</a:t>
              </a:r>
              <a:r>
                <a:rPr lang="en-US" sz="2000" b="1" dirty="0"/>
                <a:t> Five</a:t>
              </a:r>
              <a:r>
                <a:rPr lang="en-US" sz="2000" dirty="0"/>
                <a:t> </a:t>
              </a:r>
              <a:r>
                <a:rPr lang="en-US" sz="2000" dirty="0">
                  <a:latin typeface="Arial" panose="020B0604020202020204" pitchFamily="34" charset="0"/>
                </a:rPr>
                <a:t>became the first AI system to defeat the world champions at a sports game </a:t>
              </a:r>
              <a:r>
                <a:rPr lang="en-US" sz="2000" b="1" dirty="0">
                  <a:solidFill>
                    <a:srgbClr val="000000"/>
                  </a:solidFill>
                  <a:latin typeface="+mj-lt"/>
                  <a:ea typeface="Verdana" panose="020B0604030504040204" pitchFamily="34" charset="0"/>
                </a:rPr>
                <a:t>[</a:t>
              </a:r>
              <a:r>
                <a:rPr lang="en-US" sz="2000" b="1" dirty="0" err="1">
                  <a:solidFill>
                    <a:srgbClr val="000000"/>
                  </a:solidFill>
                  <a:latin typeface="+mj-lt"/>
                  <a:ea typeface="Verdana" panose="020B0604030504040204" pitchFamily="34" charset="0"/>
                </a:rPr>
                <a:t>OpenAI</a:t>
              </a:r>
              <a:r>
                <a:rPr lang="en-US" sz="2000" b="1" dirty="0">
                  <a:solidFill>
                    <a:srgbClr val="000000"/>
                  </a:solidFill>
                  <a:latin typeface="+mj-lt"/>
                  <a:ea typeface="Verdana" panose="020B0604030504040204" pitchFamily="34" charset="0"/>
                </a:rPr>
                <a:t> 2019]</a:t>
              </a:r>
            </a:p>
          </p:txBody>
        </p:sp>
        <p:graphicFrame>
          <p:nvGraphicFramePr>
            <p:cNvPr id="14" name="Object 13">
              <a:extLst>
                <a:ext uri="{FF2B5EF4-FFF2-40B4-BE49-F238E27FC236}">
                  <a16:creationId xmlns:a16="http://schemas.microsoft.com/office/drawing/2014/main" id="{23CC0806-2DE1-EED8-7929-B469AD0A9CEA}"/>
                </a:ext>
              </a:extLst>
            </p:cNvPr>
            <p:cNvGraphicFramePr>
              <a:graphicFrameLocks noChangeAspect="1"/>
            </p:cNvGraphicFramePr>
            <p:nvPr/>
          </p:nvGraphicFramePr>
          <p:xfrm>
            <a:off x="7987322" y="4665525"/>
            <a:ext cx="3737650" cy="2221680"/>
          </p:xfrm>
          <a:graphic>
            <a:graphicData uri="http://schemas.openxmlformats.org/presentationml/2006/ole">
              <mc:AlternateContent xmlns:mc="http://schemas.openxmlformats.org/markup-compatibility/2006">
                <mc:Choice xmlns:v="urn:schemas-microsoft-com:vml" Requires="v">
                  <p:oleObj name="Bitmap Image" r:id="rId8" imgW="2724120" imgH="1619280" progId="Paint.Picture">
                    <p:embed/>
                  </p:oleObj>
                </mc:Choice>
                <mc:Fallback>
                  <p:oleObj name="Bitmap Image" r:id="rId8" imgW="2724120" imgH="1619280" progId="Paint.Picture">
                    <p:embed/>
                    <p:pic>
                      <p:nvPicPr>
                        <p:cNvPr id="14" name="Object 13">
                          <a:extLst>
                            <a:ext uri="{FF2B5EF4-FFF2-40B4-BE49-F238E27FC236}">
                              <a16:creationId xmlns:a16="http://schemas.microsoft.com/office/drawing/2014/main" id="{23CC0806-2DE1-EED8-7929-B469AD0A9CEA}"/>
                            </a:ext>
                          </a:extLst>
                        </p:cNvPr>
                        <p:cNvPicPr/>
                        <p:nvPr/>
                      </p:nvPicPr>
                      <p:blipFill>
                        <a:blip r:embed="rId9"/>
                        <a:stretch>
                          <a:fillRect/>
                        </a:stretch>
                      </p:blipFill>
                      <p:spPr>
                        <a:xfrm>
                          <a:off x="7987322" y="4665525"/>
                          <a:ext cx="3737650" cy="2221680"/>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66FB79C5-C491-5599-0DF6-4EC9A1C393F6}"/>
                </a:ext>
              </a:extLst>
            </p:cNvPr>
            <p:cNvSpPr txBox="1"/>
            <p:nvPr/>
          </p:nvSpPr>
          <p:spPr bwMode="gray">
            <a:xfrm>
              <a:off x="182833" y="6546777"/>
              <a:ext cx="7426036" cy="276999"/>
            </a:xfrm>
            <a:prstGeom prst="rect">
              <a:avLst/>
            </a:prstGeom>
            <a:noFill/>
          </p:spPr>
          <p:txBody>
            <a:bodyPr wrap="square">
              <a:spAutoFit/>
            </a:bodyPr>
            <a:lstStyle/>
            <a:p>
              <a:pPr defTabSz="914377">
                <a:defRPr/>
              </a:pPr>
              <a:r>
                <a:rPr lang="en-US" sz="1200" dirty="0"/>
                <a:t>[</a:t>
              </a:r>
              <a:r>
                <a:rPr lang="en-US" sz="1200" dirty="0" err="1"/>
                <a:t>OpenAI</a:t>
              </a:r>
              <a:r>
                <a:rPr lang="en-US" sz="1200" dirty="0"/>
                <a:t> 2019] "Dota 2 with large scale deep reinforcement learning." </a:t>
              </a:r>
              <a:r>
                <a:rPr lang="en-US" sz="1200" i="1" dirty="0"/>
                <a:t>arXiv:1912.06680</a:t>
              </a:r>
              <a:r>
                <a:rPr lang="en-US" sz="1200" dirty="0"/>
                <a:t>.</a:t>
              </a:r>
            </a:p>
          </p:txBody>
        </p:sp>
      </p:grpSp>
      <p:sp>
        <p:nvSpPr>
          <p:cNvPr id="9" name="Slide Number Placeholder 3">
            <a:extLst>
              <a:ext uri="{FF2B5EF4-FFF2-40B4-BE49-F238E27FC236}">
                <a16:creationId xmlns:a16="http://schemas.microsoft.com/office/drawing/2014/main" id="{09F7F83F-1AB4-8B09-C25A-4E7A426BF562}"/>
              </a:ext>
            </a:extLst>
          </p:cNvPr>
          <p:cNvSpPr txBox="1">
            <a:spLocks/>
          </p:cNvSpPr>
          <p:nvPr/>
        </p:nvSpPr>
        <p:spPr>
          <a:xfrm>
            <a:off x="11752070" y="6344681"/>
            <a:ext cx="319330" cy="29696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3</a:t>
            </a:fld>
            <a:endParaRPr lang="en-US" dirty="0"/>
          </a:p>
        </p:txBody>
      </p:sp>
    </p:spTree>
    <p:custDataLst>
      <p:tags r:id="rId1"/>
    </p:custDataLst>
    <p:extLst>
      <p:ext uri="{BB962C8B-B14F-4D97-AF65-F5344CB8AC3E}">
        <p14:creationId xmlns:p14="http://schemas.microsoft.com/office/powerpoint/2010/main" val="3440102710"/>
      </p:ext>
    </p:extLst>
  </p:cSld>
  <p:clrMapOvr>
    <a:masterClrMapping/>
  </p:clrMapOvr>
  <p:transition advTm="4584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11B5-A433-4038-80A6-730C43C28A21}"/>
              </a:ext>
            </a:extLst>
          </p:cNvPr>
          <p:cNvSpPr>
            <a:spLocks noGrp="1"/>
          </p:cNvSpPr>
          <p:nvPr>
            <p:ph type="title"/>
          </p:nvPr>
        </p:nvSpPr>
        <p:spPr/>
        <p:txBody>
          <a:bodyPr/>
          <a:lstStyle/>
          <a:p>
            <a:r>
              <a:rPr lang="en-US" dirty="0"/>
              <a:t>Incremental Mean</a:t>
            </a:r>
          </a:p>
        </p:txBody>
      </p:sp>
      <p:pic>
        <p:nvPicPr>
          <p:cNvPr id="4" name="Picture 3">
            <a:extLst>
              <a:ext uri="{FF2B5EF4-FFF2-40B4-BE49-F238E27FC236}">
                <a16:creationId xmlns:a16="http://schemas.microsoft.com/office/drawing/2014/main" id="{B16F67E1-43C2-48F5-99AF-189A1BE26FE6}"/>
              </a:ext>
            </a:extLst>
          </p:cNvPr>
          <p:cNvPicPr>
            <a:picLocks noChangeAspect="1"/>
          </p:cNvPicPr>
          <p:nvPr/>
        </p:nvPicPr>
        <p:blipFill>
          <a:blip r:embed="rId2"/>
          <a:stretch>
            <a:fillRect/>
          </a:stretch>
        </p:blipFill>
        <p:spPr>
          <a:xfrm>
            <a:off x="1081521" y="1084118"/>
            <a:ext cx="7716115" cy="4723492"/>
          </a:xfrm>
          <a:prstGeom prst="rect">
            <a:avLst/>
          </a:prstGeom>
        </p:spPr>
      </p:pic>
      <p:sp>
        <p:nvSpPr>
          <p:cNvPr id="5" name="Rectangle 4">
            <a:extLst>
              <a:ext uri="{FF2B5EF4-FFF2-40B4-BE49-F238E27FC236}">
                <a16:creationId xmlns:a16="http://schemas.microsoft.com/office/drawing/2014/main" id="{E9F2C1B4-9863-4A2A-BF07-CD7D7B847EBB}"/>
              </a:ext>
            </a:extLst>
          </p:cNvPr>
          <p:cNvSpPr/>
          <p:nvPr/>
        </p:nvSpPr>
        <p:spPr>
          <a:xfrm>
            <a:off x="1261629" y="6462052"/>
            <a:ext cx="10653279" cy="276999"/>
          </a:xfrm>
          <a:prstGeom prst="rect">
            <a:avLst/>
          </a:prstGeom>
        </p:spPr>
        <p:txBody>
          <a:bodyPr wrap="square">
            <a:sp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https://www.davidsilver.uk/wp-content/uploads/2020/03/MC-TD.pdf</a:t>
            </a:r>
          </a:p>
        </p:txBody>
      </p:sp>
      <p:sp>
        <p:nvSpPr>
          <p:cNvPr id="3" name="Slide Number Placeholder 3">
            <a:extLst>
              <a:ext uri="{FF2B5EF4-FFF2-40B4-BE49-F238E27FC236}">
                <a16:creationId xmlns:a16="http://schemas.microsoft.com/office/drawing/2014/main" id="{A491368B-075A-BDD4-69B2-C3BFB7BCA3BB}"/>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30</a:t>
            </a:fld>
            <a:endParaRPr lang="en-US"/>
          </a:p>
        </p:txBody>
      </p:sp>
    </p:spTree>
    <p:extLst>
      <p:ext uri="{BB962C8B-B14F-4D97-AF65-F5344CB8AC3E}">
        <p14:creationId xmlns:p14="http://schemas.microsoft.com/office/powerpoint/2010/main" val="2324574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7FB1-858E-4293-96F9-5A957B08B3DF}"/>
              </a:ext>
            </a:extLst>
          </p:cNvPr>
          <p:cNvSpPr>
            <a:spLocks noGrp="1"/>
          </p:cNvSpPr>
          <p:nvPr>
            <p:ph type="title"/>
          </p:nvPr>
        </p:nvSpPr>
        <p:spPr/>
        <p:txBody>
          <a:bodyPr/>
          <a:lstStyle/>
          <a:p>
            <a:r>
              <a:rPr lang="en-US" dirty="0"/>
              <a:t>Incremental Monte Carlo Updates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051C29-3B4B-4508-A9B0-84C85E86EB2B}"/>
                  </a:ext>
                </a:extLst>
              </p:cNvPr>
              <p:cNvSpPr>
                <a:spLocks noGrp="1"/>
              </p:cNvSpPr>
              <p:nvPr>
                <p:ph idx="1"/>
              </p:nvPr>
            </p:nvSpPr>
            <p:spPr>
              <a:xfrm>
                <a:off x="734291" y="1294232"/>
                <a:ext cx="10838438" cy="3297313"/>
              </a:xfrm>
            </p:spPr>
            <p:txBody>
              <a:bodyPr/>
              <a:lstStyle/>
              <a:p>
                <a:r>
                  <a:rPr lang="en-US" dirty="0"/>
                  <a:t>Updates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oMath>
                </a14:m>
                <a:r>
                  <a:rPr lang="en-US" dirty="0"/>
                  <a:t> after </a:t>
                </a:r>
                <a:r>
                  <a:rPr lang="en-US" u="sng" dirty="0"/>
                  <a:t>each</a:t>
                </a:r>
                <a:r>
                  <a:rPr lang="en-US" dirty="0"/>
                  <a:t> episode</a:t>
                </a:r>
              </a:p>
              <a:p>
                <a:pPr marL="342900" indent="-342900">
                  <a:buFont typeface="Arial" panose="020B0604020202020204" pitchFamily="34" charset="0"/>
                  <a:buChar char="•"/>
                </a:pPr>
                <a:r>
                  <a:rPr lang="en-US" dirty="0"/>
                  <a:t>Increments visits </a:t>
                </a:r>
                <a14:m>
                  <m:oMath xmlns:m="http://schemas.openxmlformats.org/officeDocument/2006/math">
                    <m:r>
                      <m:rPr>
                        <m:sty m:val="p"/>
                      </m:rPr>
                      <a:rPr lang="en-US" b="0" i="0" smtClean="0">
                        <a:latin typeface="Cambria Math" panose="02040503050406030204" pitchFamily="18" charset="0"/>
                      </a:rPr>
                      <m:t>N</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a14:m>
                <a:endParaRPr lang="en-US" dirty="0"/>
              </a:p>
              <a:p>
                <a:pPr marL="342900" indent="-342900">
                  <a:buFont typeface="Arial" panose="020B0604020202020204" pitchFamily="34" charset="0"/>
                  <a:buChar char="•"/>
                </a:pPr>
                <a:r>
                  <a:rPr lang="en-US" dirty="0"/>
                  <a:t>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m:rPr>
                            <m:sty m:val="p"/>
                          </m:rPr>
                          <a:rPr lang="en-US">
                            <a:latin typeface="Cambria Math" panose="02040503050406030204" pitchFamily="18" charset="0"/>
                          </a:rPr>
                          <m:t>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oMath>
                </a14:m>
                <a:r>
                  <a:rPr lang="en-US" dirty="0"/>
                  <a:t> </a:t>
                </a:r>
              </a:p>
              <a:p>
                <a:endParaRPr lang="en-US" dirty="0"/>
              </a:p>
              <a:p>
                <a:r>
                  <a:rPr lang="en-US" dirty="0"/>
                  <a:t>We are essentially tracking a running average, in other words, we are forgetting older episodes. Rate of forgetting can be further parameterized with a learning factor </a:t>
                </a:r>
                <a:r>
                  <a:rPr lang="en-US" dirty="0">
                    <a:solidFill>
                      <a:srgbClr val="C00000"/>
                    </a:solidFill>
                  </a:rPr>
                  <a:t>alpha</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oMath>
                  </m:oMathPara>
                </a14:m>
                <a:endParaRPr lang="en-US" dirty="0"/>
              </a:p>
              <a:p>
                <a:endParaRPr lang="en-US" dirty="0"/>
              </a:p>
            </p:txBody>
          </p:sp>
        </mc:Choice>
        <mc:Fallback xmlns="">
          <p:sp>
            <p:nvSpPr>
              <p:cNvPr id="8" name="Content Placeholder 2">
                <a:extLst>
                  <a:ext uri="{FF2B5EF4-FFF2-40B4-BE49-F238E27FC236}">
                    <a16:creationId xmlns:a16="http://schemas.microsoft.com/office/drawing/2014/main" id="{27051C29-3B4B-4508-A9B0-84C85E86EB2B}"/>
                  </a:ext>
                </a:extLst>
              </p:cNvPr>
              <p:cNvSpPr>
                <a:spLocks noGrp="1" noRot="1" noChangeAspect="1" noMove="1" noResize="1" noEditPoints="1" noAdjustHandles="1" noChangeArrowheads="1" noChangeShapeType="1" noTextEdit="1"/>
              </p:cNvSpPr>
              <p:nvPr>
                <p:ph idx="1"/>
              </p:nvPr>
            </p:nvSpPr>
            <p:spPr>
              <a:xfrm>
                <a:off x="734291" y="1294232"/>
                <a:ext cx="10838438" cy="3297313"/>
              </a:xfrm>
              <a:blipFill>
                <a:blip r:embed="rId3"/>
                <a:stretch>
                  <a:fillRect l="-1350" t="-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A408B0F-94E1-4BE7-8F28-1CB10B7FE76E}"/>
                  </a:ext>
                </a:extLst>
              </p:cNvPr>
              <p:cNvSpPr txBox="1">
                <a:spLocks/>
              </p:cNvSpPr>
              <p:nvPr/>
            </p:nvSpPr>
            <p:spPr bwMode="gray">
              <a:xfrm>
                <a:off x="672022" y="5651003"/>
                <a:ext cx="9930889" cy="1046505"/>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1800" u="sng" dirty="0"/>
                  <a:t>Caveats:</a:t>
                </a:r>
                <a:r>
                  <a:rPr lang="en-US" sz="1800" dirty="0"/>
                  <a:t> </a:t>
                </a:r>
              </a:p>
              <a:p>
                <a:pPr marL="285750" indent="-285750">
                  <a:lnSpc>
                    <a:spcPct val="100000"/>
                  </a:lnSpc>
                  <a:buFont typeface="Arial" panose="020B0604020202020204" pitchFamily="34" charset="0"/>
                  <a:buChar char="•"/>
                </a:pPr>
                <a:r>
                  <a:rPr lang="en-US" sz="1800" dirty="0"/>
                  <a:t>Requires complete episodes must terminate (reach terminal state)</a:t>
                </a:r>
              </a:p>
              <a:p>
                <a:pPr marL="285750" indent="-285750">
                  <a:lnSpc>
                    <a:spcPct val="100000"/>
                  </a:lnSpc>
                  <a:buFont typeface="Arial" panose="020B0604020202020204" pitchFamily="34" charset="0"/>
                  <a:buChar char="•"/>
                </a:pPr>
                <a:r>
                  <a:rPr lang="en-US" sz="1800" dirty="0"/>
                  <a:t>High variance, low bias (because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𝐺</m:t>
                        </m:r>
                      </m:e>
                      <m:sub>
                        <m:r>
                          <a:rPr lang="en-US" sz="1800" i="1">
                            <a:latin typeface="Cambria Math" panose="02040503050406030204" pitchFamily="18" charset="0"/>
                          </a:rPr>
                          <m:t>𝑡</m:t>
                        </m:r>
                      </m:sub>
                    </m:sSub>
                    <m:r>
                      <a:rPr lang="en-US" sz="1800" i="1">
                        <a:latin typeface="Cambria Math" panose="02040503050406030204" pitchFamily="18" charset="0"/>
                      </a:rPr>
                      <m:t> </m:t>
                    </m:r>
                  </m:oMath>
                </a14:m>
                <a:r>
                  <a:rPr lang="en-US" sz="1800" dirty="0"/>
                  <a:t> is an unbiased estimate of future rewards)</a:t>
                </a:r>
              </a:p>
            </p:txBody>
          </p:sp>
        </mc:Choice>
        <mc:Fallback xmlns="">
          <p:sp>
            <p:nvSpPr>
              <p:cNvPr id="6" name="Content Placeholder 2">
                <a:extLst>
                  <a:ext uri="{FF2B5EF4-FFF2-40B4-BE49-F238E27FC236}">
                    <a16:creationId xmlns:a16="http://schemas.microsoft.com/office/drawing/2014/main" id="{8A408B0F-94E1-4BE7-8F28-1CB10B7FE76E}"/>
                  </a:ext>
                </a:extLst>
              </p:cNvPr>
              <p:cNvSpPr txBox="1">
                <a:spLocks noRot="1" noChangeAspect="1" noMove="1" noResize="1" noEditPoints="1" noAdjustHandles="1" noChangeArrowheads="1" noChangeShapeType="1" noTextEdit="1"/>
              </p:cNvSpPr>
              <p:nvPr/>
            </p:nvSpPr>
            <p:spPr bwMode="gray">
              <a:xfrm>
                <a:off x="672022" y="5651003"/>
                <a:ext cx="9930889" cy="1046505"/>
              </a:xfrm>
              <a:prstGeom prst="rect">
                <a:avLst/>
              </a:prstGeom>
              <a:blipFill>
                <a:blip r:embed="rId2"/>
                <a:stretch>
                  <a:fillRect l="-1412" t="-7558" b="-1162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65845DD-C1AE-4665-A633-D0532FB49140}"/>
              </a:ext>
            </a:extLst>
          </p:cNvPr>
          <p:cNvSpPr/>
          <p:nvPr/>
        </p:nvSpPr>
        <p:spPr>
          <a:xfrm>
            <a:off x="672022" y="4534329"/>
            <a:ext cx="10983757"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Non-stationary estimator</a:t>
            </a:r>
          </a:p>
          <a:p>
            <a:pPr marL="285750" indent="-285750">
              <a:buFont typeface="Arial" panose="020B0604020202020204" pitchFamily="34" charset="0"/>
              <a:buChar char="•"/>
            </a:pPr>
            <a:r>
              <a:rPr lang="en-US" dirty="0"/>
              <a:t>Memoryless algorithms</a:t>
            </a:r>
          </a:p>
        </p:txBody>
      </p:sp>
      <p:sp>
        <p:nvSpPr>
          <p:cNvPr id="3" name="Slide Number Placeholder 3">
            <a:extLst>
              <a:ext uri="{FF2B5EF4-FFF2-40B4-BE49-F238E27FC236}">
                <a16:creationId xmlns:a16="http://schemas.microsoft.com/office/drawing/2014/main" id="{3F81C44A-9757-3EB4-AB35-8ECFCCD460B9}"/>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31</a:t>
            </a:fld>
            <a:endParaRPr lang="en-US"/>
          </a:p>
        </p:txBody>
      </p:sp>
    </p:spTree>
    <p:extLst>
      <p:ext uri="{BB962C8B-B14F-4D97-AF65-F5344CB8AC3E}">
        <p14:creationId xmlns:p14="http://schemas.microsoft.com/office/powerpoint/2010/main" val="3587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FB2A-6DD8-49F9-A8B3-8332D580B6CB}"/>
              </a:ext>
            </a:extLst>
          </p:cNvPr>
          <p:cNvSpPr>
            <a:spLocks noGrp="1"/>
          </p:cNvSpPr>
          <p:nvPr>
            <p:ph type="title"/>
          </p:nvPr>
        </p:nvSpPr>
        <p:spPr/>
        <p:txBody>
          <a:bodyPr/>
          <a:lstStyle/>
          <a:p>
            <a:r>
              <a:rPr lang="en-US" dirty="0"/>
              <a:t>Temporal Difference Learning</a:t>
            </a:r>
          </a:p>
        </p:txBody>
      </p:sp>
      <p:sp>
        <p:nvSpPr>
          <p:cNvPr id="3" name="Content Placeholder 2">
            <a:extLst>
              <a:ext uri="{FF2B5EF4-FFF2-40B4-BE49-F238E27FC236}">
                <a16:creationId xmlns:a16="http://schemas.microsoft.com/office/drawing/2014/main" id="{4E04B9C7-103F-450D-BBB6-9868621CD338}"/>
              </a:ext>
            </a:extLst>
          </p:cNvPr>
          <p:cNvSpPr>
            <a:spLocks noGrp="1"/>
          </p:cNvSpPr>
          <p:nvPr>
            <p:ph idx="1"/>
          </p:nvPr>
        </p:nvSpPr>
        <p:spPr>
          <a:xfrm>
            <a:off x="478369" y="1213308"/>
            <a:ext cx="11473384" cy="1206997"/>
          </a:xfrm>
        </p:spPr>
        <p:txBody>
          <a:bodyPr/>
          <a:lstStyle/>
          <a:p>
            <a:r>
              <a:rPr lang="en-US" dirty="0"/>
              <a:t>Recalling Policy Iteration</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21239B-6D52-4121-9899-DDC2CB920692}"/>
                  </a:ext>
                </a:extLst>
              </p:cNvPr>
              <p:cNvSpPr txBox="1"/>
              <p:nvPr/>
            </p:nvSpPr>
            <p:spPr bwMode="gray">
              <a:xfrm>
                <a:off x="1649545" y="1669303"/>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r>
                            <a:rPr lang="en-US" sz="2000" b="0" i="1" smtClean="0">
                              <a:latin typeface="Cambria Math" panose="02040503050406030204" pitchFamily="18" charset="0"/>
                            </a:rPr>
                            <m:t>+1</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sup>
                      </m:sSup>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+1  </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𝑡</m:t>
                          </m:r>
                          <m:r>
                            <a:rPr lang="en-US" sz="2000" b="0" i="1" smtClean="0">
                              <a:latin typeface="Cambria Math" panose="02040503050406030204" pitchFamily="18" charset="0"/>
                            </a:rPr>
                            <m:t> ~</m:t>
                          </m:r>
                        </m:sub>
                      </m:sSub>
                      <m:r>
                        <a:rPr lang="en-US" sz="2000" i="1">
                          <a:latin typeface="Cambria Math" panose="02040503050406030204" pitchFamily="18" charset="0"/>
                          <a:ea typeface="Cambria Math" panose="02040503050406030204" pitchFamily="18" charset="0"/>
                        </a:rPr>
                        <m:t>𝜋</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oMath>
                  </m:oMathPara>
                </a14:m>
                <a:endParaRPr lang="en-US" sz="2000" dirty="0" err="1"/>
              </a:p>
              <a:p>
                <a:pPr>
                  <a:spcBef>
                    <a:spcPts val="300"/>
                  </a:spcBef>
                  <a:spcAft>
                    <a:spcPts val="300"/>
                  </a:spcAft>
                  <a:buClr>
                    <a:schemeClr val="accent1"/>
                  </a:buClr>
                  <a:buSzPct val="90000"/>
                </a:pPr>
                <a:endParaRPr lang="en-US" sz="2000" dirty="0" err="1"/>
              </a:p>
            </p:txBody>
          </p:sp>
        </mc:Choice>
        <mc:Fallback xmlns="">
          <p:sp>
            <p:nvSpPr>
              <p:cNvPr id="4" name="TextBox 3">
                <a:extLst>
                  <a:ext uri="{FF2B5EF4-FFF2-40B4-BE49-F238E27FC236}">
                    <a16:creationId xmlns:a16="http://schemas.microsoft.com/office/drawing/2014/main" id="{7021239B-6D52-4121-9899-DDC2CB920692}"/>
                  </a:ext>
                </a:extLst>
              </p:cNvPr>
              <p:cNvSpPr txBox="1">
                <a:spLocks noRot="1" noChangeAspect="1" noMove="1" noResize="1" noEditPoints="1" noAdjustHandles="1" noChangeArrowheads="1" noChangeShapeType="1" noTextEdit="1"/>
              </p:cNvSpPr>
              <p:nvPr/>
            </p:nvSpPr>
            <p:spPr bwMode="gray">
              <a:xfrm>
                <a:off x="1649545" y="1669303"/>
                <a:ext cx="3323922" cy="423550"/>
              </a:xfrm>
              <a:prstGeom prst="rect">
                <a:avLst/>
              </a:prstGeom>
              <a:blipFill>
                <a:blip r:embed="rId2"/>
                <a:stretch>
                  <a:fillRect l="-2018" r="-63670" b="-826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E36104D-0742-45AA-883D-253848E835C3}"/>
              </a:ext>
            </a:extLst>
          </p:cNvPr>
          <p:cNvSpPr/>
          <p:nvPr/>
        </p:nvSpPr>
        <p:spPr bwMode="gray">
          <a:xfrm>
            <a:off x="3165764" y="2374584"/>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TextBox 5">
            <a:extLst>
              <a:ext uri="{FF2B5EF4-FFF2-40B4-BE49-F238E27FC236}">
                <a16:creationId xmlns:a16="http://schemas.microsoft.com/office/drawing/2014/main" id="{3220044F-A711-4FAB-AA67-B51429F2AB13}"/>
              </a:ext>
            </a:extLst>
          </p:cNvPr>
          <p:cNvSpPr txBox="1"/>
          <p:nvPr/>
        </p:nvSpPr>
        <p:spPr bwMode="gray">
          <a:xfrm>
            <a:off x="9338499" y="474684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TD-Error</a:t>
            </a:r>
          </a:p>
        </p:txBody>
      </p:sp>
      <p:cxnSp>
        <p:nvCxnSpPr>
          <p:cNvPr id="8" name="Connector: Elbow 7">
            <a:extLst>
              <a:ext uri="{FF2B5EF4-FFF2-40B4-BE49-F238E27FC236}">
                <a16:creationId xmlns:a16="http://schemas.microsoft.com/office/drawing/2014/main" id="{3039E56D-566C-4C30-BC70-28B0F15B2DE5}"/>
              </a:ext>
            </a:extLst>
          </p:cNvPr>
          <p:cNvCxnSpPr>
            <a:cxnSpLocks/>
            <a:stCxn id="20" idx="2"/>
            <a:endCxn id="6" idx="1"/>
          </p:cNvCxnSpPr>
          <p:nvPr/>
        </p:nvCxnSpPr>
        <p:spPr bwMode="gray">
          <a:xfrm rot="16200000" flipH="1">
            <a:off x="8804970" y="4389223"/>
            <a:ext cx="356634" cy="71042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F44F444-8480-45B7-8783-615A188852B5}"/>
              </a:ext>
            </a:extLst>
          </p:cNvPr>
          <p:cNvPicPr>
            <a:picLocks noChangeAspect="1"/>
          </p:cNvPicPr>
          <p:nvPr/>
        </p:nvPicPr>
        <p:blipFill>
          <a:blip r:embed="rId3"/>
          <a:stretch>
            <a:fillRect/>
          </a:stretch>
        </p:blipFill>
        <p:spPr>
          <a:xfrm>
            <a:off x="5063069" y="3973852"/>
            <a:ext cx="5923685" cy="596511"/>
          </a:xfrm>
          <a:prstGeom prst="rect">
            <a:avLst/>
          </a:prstGeom>
        </p:spPr>
      </p:pic>
      <p:grpSp>
        <p:nvGrpSpPr>
          <p:cNvPr id="15" name="Group 14">
            <a:extLst>
              <a:ext uri="{FF2B5EF4-FFF2-40B4-BE49-F238E27FC236}">
                <a16:creationId xmlns:a16="http://schemas.microsoft.com/office/drawing/2014/main" id="{5103DA2C-004F-4798-A554-71A0759CE049}"/>
              </a:ext>
            </a:extLst>
          </p:cNvPr>
          <p:cNvGrpSpPr/>
          <p:nvPr/>
        </p:nvGrpSpPr>
        <p:grpSpPr>
          <a:xfrm>
            <a:off x="873223" y="3622043"/>
            <a:ext cx="3449395" cy="861458"/>
            <a:chOff x="873223" y="3622043"/>
            <a:chExt cx="3449395" cy="861458"/>
          </a:xfrm>
        </p:grpSpPr>
        <p:pic>
          <p:nvPicPr>
            <p:cNvPr id="11" name="Picture 10">
              <a:extLst>
                <a:ext uri="{FF2B5EF4-FFF2-40B4-BE49-F238E27FC236}">
                  <a16:creationId xmlns:a16="http://schemas.microsoft.com/office/drawing/2014/main" id="{F338EA76-D634-4B69-8DA0-F292461D1282}"/>
                </a:ext>
              </a:extLst>
            </p:cNvPr>
            <p:cNvPicPr>
              <a:picLocks noChangeAspect="1"/>
            </p:cNvPicPr>
            <p:nvPr/>
          </p:nvPicPr>
          <p:blipFill>
            <a:blip r:embed="rId4"/>
            <a:stretch>
              <a:fillRect/>
            </a:stretch>
          </p:blipFill>
          <p:spPr>
            <a:xfrm>
              <a:off x="873223" y="4060715"/>
              <a:ext cx="3449395" cy="422786"/>
            </a:xfrm>
            <a:prstGeom prst="rect">
              <a:avLst/>
            </a:prstGeom>
          </p:spPr>
        </p:pic>
        <p:sp>
          <p:nvSpPr>
            <p:cNvPr id="14" name="TextBox 13">
              <a:extLst>
                <a:ext uri="{FF2B5EF4-FFF2-40B4-BE49-F238E27FC236}">
                  <a16:creationId xmlns:a16="http://schemas.microsoft.com/office/drawing/2014/main" id="{10F3632F-B8F6-449F-9211-CE366C75BE38}"/>
                </a:ext>
              </a:extLst>
            </p:cNvPr>
            <p:cNvSpPr txBox="1"/>
            <p:nvPr/>
          </p:nvSpPr>
          <p:spPr bwMode="gray">
            <a:xfrm>
              <a:off x="1748978" y="3622043"/>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Monte Carlo</a:t>
              </a:r>
            </a:p>
          </p:txBody>
        </p:sp>
      </p:grpSp>
      <p:sp>
        <p:nvSpPr>
          <p:cNvPr id="17" name="Rectangle 16">
            <a:extLst>
              <a:ext uri="{FF2B5EF4-FFF2-40B4-BE49-F238E27FC236}">
                <a16:creationId xmlns:a16="http://schemas.microsoft.com/office/drawing/2014/main" id="{F7A2A3C2-41CC-4F2C-98C5-E987E65D25A8}"/>
              </a:ext>
            </a:extLst>
          </p:cNvPr>
          <p:cNvSpPr/>
          <p:nvPr/>
        </p:nvSpPr>
        <p:spPr bwMode="gray">
          <a:xfrm>
            <a:off x="803564" y="3586167"/>
            <a:ext cx="3553691"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TextBox 15">
            <a:extLst>
              <a:ext uri="{FF2B5EF4-FFF2-40B4-BE49-F238E27FC236}">
                <a16:creationId xmlns:a16="http://schemas.microsoft.com/office/drawing/2014/main" id="{3B52DB6E-E133-4B28-A34D-736AAF31E2CC}"/>
              </a:ext>
            </a:extLst>
          </p:cNvPr>
          <p:cNvSpPr txBox="1"/>
          <p:nvPr/>
        </p:nvSpPr>
        <p:spPr bwMode="gray">
          <a:xfrm>
            <a:off x="7259781" y="358616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 Learning </a:t>
            </a:r>
          </a:p>
        </p:txBody>
      </p:sp>
      <p:sp>
        <p:nvSpPr>
          <p:cNvPr id="18" name="Rectangle 17">
            <a:extLst>
              <a:ext uri="{FF2B5EF4-FFF2-40B4-BE49-F238E27FC236}">
                <a16:creationId xmlns:a16="http://schemas.microsoft.com/office/drawing/2014/main" id="{A3609102-30A5-4B80-B98B-7859F073921A}"/>
              </a:ext>
            </a:extLst>
          </p:cNvPr>
          <p:cNvSpPr/>
          <p:nvPr/>
        </p:nvSpPr>
        <p:spPr bwMode="gray">
          <a:xfrm>
            <a:off x="5030317" y="3566481"/>
            <a:ext cx="6054534"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4B286AA8-1F0D-4202-8E78-8213912CB958}"/>
              </a:ext>
            </a:extLst>
          </p:cNvPr>
          <p:cNvSpPr/>
          <p:nvPr/>
        </p:nvSpPr>
        <p:spPr>
          <a:xfrm>
            <a:off x="1167088" y="5213649"/>
            <a:ext cx="9805713"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Updates with partial episodes</a:t>
            </a:r>
          </a:p>
          <a:p>
            <a:pPr marL="285750" indent="-285750">
              <a:buFont typeface="Arial" panose="020B0604020202020204" pitchFamily="34" charset="0"/>
              <a:buChar char="•"/>
            </a:pPr>
            <a:r>
              <a:rPr lang="en-US" dirty="0"/>
              <a:t>Size of partial episode is parameterizable (lambda)</a:t>
            </a:r>
          </a:p>
        </p:txBody>
      </p:sp>
      <p:sp>
        <p:nvSpPr>
          <p:cNvPr id="20" name="Rectangle 19">
            <a:extLst>
              <a:ext uri="{FF2B5EF4-FFF2-40B4-BE49-F238E27FC236}">
                <a16:creationId xmlns:a16="http://schemas.microsoft.com/office/drawing/2014/main" id="{9740BDA7-0F78-43EC-B137-FED9C400547B}"/>
              </a:ext>
            </a:extLst>
          </p:cNvPr>
          <p:cNvSpPr/>
          <p:nvPr/>
        </p:nvSpPr>
        <p:spPr bwMode="gray">
          <a:xfrm>
            <a:off x="7724224" y="4520399"/>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TextBox 20">
            <a:extLst>
              <a:ext uri="{FF2B5EF4-FFF2-40B4-BE49-F238E27FC236}">
                <a16:creationId xmlns:a16="http://schemas.microsoft.com/office/drawing/2014/main" id="{20C9BDC1-ADA5-4367-9095-76F914188691}"/>
              </a:ext>
            </a:extLst>
          </p:cNvPr>
          <p:cNvSpPr txBox="1"/>
          <p:nvPr/>
        </p:nvSpPr>
        <p:spPr bwMode="gray">
          <a:xfrm>
            <a:off x="4856019" y="2640831"/>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Bootstrapping</a:t>
            </a:r>
          </a:p>
        </p:txBody>
      </p:sp>
      <p:cxnSp>
        <p:nvCxnSpPr>
          <p:cNvPr id="22" name="Connector: Elbow 21">
            <a:extLst>
              <a:ext uri="{FF2B5EF4-FFF2-40B4-BE49-F238E27FC236}">
                <a16:creationId xmlns:a16="http://schemas.microsoft.com/office/drawing/2014/main" id="{8F296DCA-7E14-4556-89D0-7FB83C621EF5}"/>
              </a:ext>
            </a:extLst>
          </p:cNvPr>
          <p:cNvCxnSpPr>
            <a:cxnSpLocks/>
            <a:stCxn id="5" idx="2"/>
            <a:endCxn id="21" idx="1"/>
          </p:cNvCxnSpPr>
          <p:nvPr/>
        </p:nvCxnSpPr>
        <p:spPr bwMode="gray">
          <a:xfrm rot="16200000" flipH="1">
            <a:off x="4264601" y="2225317"/>
            <a:ext cx="396433" cy="78640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4654FD6A-F695-4FDA-BF08-43C4C64DE034}"/>
              </a:ext>
            </a:extLst>
          </p:cNvPr>
          <p:cNvSpPr txBox="1">
            <a:spLocks/>
          </p:cNvSpPr>
          <p:nvPr/>
        </p:nvSpPr>
        <p:spPr bwMode="gray">
          <a:xfrm>
            <a:off x="1174015" y="6293131"/>
            <a:ext cx="9798786" cy="307520"/>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800" u="sng" dirty="0"/>
              <a:t>Caveat:</a:t>
            </a:r>
            <a:r>
              <a:rPr lang="en-US" sz="1800" dirty="0"/>
              <a:t> High Bias, but less variance (because update depends on only one action)</a:t>
            </a:r>
          </a:p>
        </p:txBody>
      </p:sp>
      <p:sp>
        <p:nvSpPr>
          <p:cNvPr id="7" name="Slide Number Placeholder 3">
            <a:extLst>
              <a:ext uri="{FF2B5EF4-FFF2-40B4-BE49-F238E27FC236}">
                <a16:creationId xmlns:a16="http://schemas.microsoft.com/office/drawing/2014/main" id="{C809193A-F4B3-09E5-A41D-4FBB92CF7413}"/>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32</a:t>
            </a:fld>
            <a:endParaRPr lang="en-US"/>
          </a:p>
        </p:txBody>
      </p:sp>
    </p:spTree>
    <p:extLst>
      <p:ext uri="{BB962C8B-B14F-4D97-AF65-F5344CB8AC3E}">
        <p14:creationId xmlns:p14="http://schemas.microsoft.com/office/powerpoint/2010/main" val="27469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 grpId="0" animBg="1"/>
      <p:bldP spid="16" grpId="0"/>
      <p:bldP spid="18" grpId="0" animBg="1"/>
      <p:bldP spid="19" grpId="0" animBg="1"/>
      <p:bldP spid="20" grpId="0" animBg="1"/>
      <p:bldP spid="21" grpId="0"/>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1719-3938-427F-85C4-74E9BA4BB9EC}"/>
              </a:ext>
            </a:extLst>
          </p:cNvPr>
          <p:cNvSpPr>
            <a:spLocks noGrp="1"/>
          </p:cNvSpPr>
          <p:nvPr>
            <p:ph type="title"/>
          </p:nvPr>
        </p:nvSpPr>
        <p:spPr/>
        <p:txBody>
          <a:bodyPr/>
          <a:lstStyle/>
          <a:p>
            <a:r>
              <a:rPr lang="en-US" dirty="0"/>
              <a:t>Batch Learning = Limited Budget</a:t>
            </a:r>
          </a:p>
        </p:txBody>
      </p:sp>
      <p:pic>
        <p:nvPicPr>
          <p:cNvPr id="4" name="Picture 3">
            <a:extLst>
              <a:ext uri="{FF2B5EF4-FFF2-40B4-BE49-F238E27FC236}">
                <a16:creationId xmlns:a16="http://schemas.microsoft.com/office/drawing/2014/main" id="{4949303C-8C41-4F64-9DFA-524D46ABC3EB}"/>
              </a:ext>
            </a:extLst>
          </p:cNvPr>
          <p:cNvPicPr>
            <a:picLocks noChangeAspect="1"/>
          </p:cNvPicPr>
          <p:nvPr/>
        </p:nvPicPr>
        <p:blipFill>
          <a:blip r:embed="rId2"/>
          <a:stretch>
            <a:fillRect/>
          </a:stretch>
        </p:blipFill>
        <p:spPr>
          <a:xfrm>
            <a:off x="7951104" y="3879625"/>
            <a:ext cx="3845137" cy="2576467"/>
          </a:xfrm>
          <a:prstGeom prst="rect">
            <a:avLst/>
          </a:prstGeom>
        </p:spPr>
      </p:pic>
      <p:sp>
        <p:nvSpPr>
          <p:cNvPr id="5" name="TextBox 4">
            <a:extLst>
              <a:ext uri="{FF2B5EF4-FFF2-40B4-BE49-F238E27FC236}">
                <a16:creationId xmlns:a16="http://schemas.microsoft.com/office/drawing/2014/main" id="{42FDE152-9BD1-4931-BAA7-92236621AA4D}"/>
              </a:ext>
            </a:extLst>
          </p:cNvPr>
          <p:cNvSpPr txBox="1"/>
          <p:nvPr/>
        </p:nvSpPr>
        <p:spPr bwMode="gray">
          <a:xfrm>
            <a:off x="503142" y="1258349"/>
            <a:ext cx="6979641" cy="7550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The batch dataset has 8 episodes with the following (state, return) values</a:t>
            </a:r>
          </a:p>
          <a:p>
            <a:pPr>
              <a:spcBef>
                <a:spcPts val="300"/>
              </a:spcBef>
              <a:spcAft>
                <a:spcPts val="300"/>
              </a:spcAft>
              <a:buClr>
                <a:schemeClr val="accent1"/>
              </a:buClr>
              <a:buSzPct val="90000"/>
            </a:pPr>
            <a:endParaRPr lang="en-US" sz="2000" dirty="0"/>
          </a:p>
        </p:txBody>
      </p:sp>
      <p:graphicFrame>
        <p:nvGraphicFramePr>
          <p:cNvPr id="6" name="Table 6">
            <a:extLst>
              <a:ext uri="{FF2B5EF4-FFF2-40B4-BE49-F238E27FC236}">
                <a16:creationId xmlns:a16="http://schemas.microsoft.com/office/drawing/2014/main" id="{F0351E48-254D-48F2-BD7B-5FC34C25688D}"/>
              </a:ext>
            </a:extLst>
          </p:cNvPr>
          <p:cNvGraphicFramePr>
            <a:graphicFrameLocks noGrp="1"/>
          </p:cNvGraphicFramePr>
          <p:nvPr/>
        </p:nvGraphicFramePr>
        <p:xfrm>
          <a:off x="478368" y="2313263"/>
          <a:ext cx="3330234" cy="3566160"/>
        </p:xfrm>
        <a:graphic>
          <a:graphicData uri="http://schemas.openxmlformats.org/drawingml/2006/table">
            <a:tbl>
              <a:tblPr firstRow="1" bandRow="1">
                <a:tableStyleId>{F5AB1C69-6EDB-4FF4-983F-18BD219EF322}</a:tableStyleId>
              </a:tblPr>
              <a:tblGrid>
                <a:gridCol w="1400766">
                  <a:extLst>
                    <a:ext uri="{9D8B030D-6E8A-4147-A177-3AD203B41FA5}">
                      <a16:colId xmlns:a16="http://schemas.microsoft.com/office/drawing/2014/main" val="4146626659"/>
                    </a:ext>
                  </a:extLst>
                </a:gridCol>
                <a:gridCol w="1929468">
                  <a:extLst>
                    <a:ext uri="{9D8B030D-6E8A-4147-A177-3AD203B41FA5}">
                      <a16:colId xmlns:a16="http://schemas.microsoft.com/office/drawing/2014/main" val="4004261073"/>
                    </a:ext>
                  </a:extLst>
                </a:gridCol>
              </a:tblGrid>
              <a:tr h="370840">
                <a:tc>
                  <a:txBody>
                    <a:bodyPr/>
                    <a:lstStyle/>
                    <a:p>
                      <a:pPr algn="ctr"/>
                      <a:r>
                        <a:rPr lang="en-US" sz="2000" dirty="0"/>
                        <a:t>Episode</a:t>
                      </a:r>
                    </a:p>
                  </a:txBody>
                  <a:tcPr/>
                </a:tc>
                <a:tc>
                  <a:txBody>
                    <a:bodyPr/>
                    <a:lstStyle/>
                    <a:p>
                      <a:pPr algn="ctr"/>
                      <a:r>
                        <a:rPr lang="en-US" sz="2000" dirty="0"/>
                        <a:t>Data</a:t>
                      </a:r>
                    </a:p>
                  </a:txBody>
                  <a:tcPr/>
                </a:tc>
                <a:extLst>
                  <a:ext uri="{0D108BD9-81ED-4DB2-BD59-A6C34878D82A}">
                    <a16:rowId xmlns:a16="http://schemas.microsoft.com/office/drawing/2014/main" val="679510420"/>
                  </a:ext>
                </a:extLst>
              </a:tr>
              <a:tr h="370840">
                <a:tc>
                  <a:txBody>
                    <a:bodyPr/>
                    <a:lstStyle/>
                    <a:p>
                      <a:pPr algn="ctr"/>
                      <a:r>
                        <a:rPr lang="en-US" sz="2000" dirty="0"/>
                        <a:t>1</a:t>
                      </a:r>
                    </a:p>
                  </a:txBody>
                  <a:tcPr/>
                </a:tc>
                <a:tc>
                  <a:txBody>
                    <a:bodyPr/>
                    <a:lstStyle/>
                    <a:p>
                      <a:r>
                        <a:rPr lang="en-US" sz="2000" dirty="0"/>
                        <a:t>(A,0), (B,0)</a:t>
                      </a:r>
                    </a:p>
                  </a:txBody>
                  <a:tcPr/>
                </a:tc>
                <a:extLst>
                  <a:ext uri="{0D108BD9-81ED-4DB2-BD59-A6C34878D82A}">
                    <a16:rowId xmlns:a16="http://schemas.microsoft.com/office/drawing/2014/main" val="3141970928"/>
                  </a:ext>
                </a:extLst>
              </a:tr>
              <a:tr h="370840">
                <a:tc>
                  <a:txBody>
                    <a:bodyPr/>
                    <a:lstStyle/>
                    <a:p>
                      <a:pPr algn="ctr"/>
                      <a:r>
                        <a:rPr lang="en-US" sz="2000" dirty="0"/>
                        <a:t>2</a:t>
                      </a:r>
                    </a:p>
                  </a:txBody>
                  <a:tcPr/>
                </a:tc>
                <a:tc>
                  <a:txBody>
                    <a:bodyPr/>
                    <a:lstStyle/>
                    <a:p>
                      <a:r>
                        <a:rPr lang="en-US" sz="2000" dirty="0"/>
                        <a:t>(B,1)</a:t>
                      </a:r>
                    </a:p>
                  </a:txBody>
                  <a:tcPr/>
                </a:tc>
                <a:extLst>
                  <a:ext uri="{0D108BD9-81ED-4DB2-BD59-A6C34878D82A}">
                    <a16:rowId xmlns:a16="http://schemas.microsoft.com/office/drawing/2014/main" val="190121232"/>
                  </a:ext>
                </a:extLst>
              </a:tr>
              <a:tr h="370840">
                <a:tc>
                  <a:txBody>
                    <a:bodyPr/>
                    <a:lstStyle/>
                    <a:p>
                      <a:pPr algn="ctr"/>
                      <a:r>
                        <a:rPr lang="en-US" sz="2000" dirty="0"/>
                        <a:t>3</a:t>
                      </a:r>
                    </a:p>
                  </a:txBody>
                  <a:tcPr/>
                </a:tc>
                <a:tc>
                  <a:txBody>
                    <a:bodyPr/>
                    <a:lstStyle/>
                    <a:p>
                      <a:r>
                        <a:rPr lang="en-US" sz="2000" dirty="0"/>
                        <a:t>(B,1)</a:t>
                      </a:r>
                    </a:p>
                  </a:txBody>
                  <a:tcPr/>
                </a:tc>
                <a:extLst>
                  <a:ext uri="{0D108BD9-81ED-4DB2-BD59-A6C34878D82A}">
                    <a16:rowId xmlns:a16="http://schemas.microsoft.com/office/drawing/2014/main" val="3421468214"/>
                  </a:ext>
                </a:extLst>
              </a:tr>
              <a:tr h="370840">
                <a:tc>
                  <a:txBody>
                    <a:bodyPr/>
                    <a:lstStyle/>
                    <a:p>
                      <a:pPr algn="ctr"/>
                      <a:r>
                        <a:rPr lang="en-US" sz="2000" dirty="0"/>
                        <a:t>4</a:t>
                      </a:r>
                    </a:p>
                  </a:txBody>
                  <a:tcPr/>
                </a:tc>
                <a:tc>
                  <a:txBody>
                    <a:bodyPr/>
                    <a:lstStyle/>
                    <a:p>
                      <a:r>
                        <a:rPr lang="en-US" sz="2000" dirty="0"/>
                        <a:t>(B,1)</a:t>
                      </a:r>
                    </a:p>
                  </a:txBody>
                  <a:tcPr/>
                </a:tc>
                <a:extLst>
                  <a:ext uri="{0D108BD9-81ED-4DB2-BD59-A6C34878D82A}">
                    <a16:rowId xmlns:a16="http://schemas.microsoft.com/office/drawing/2014/main" val="3761026832"/>
                  </a:ext>
                </a:extLst>
              </a:tr>
              <a:tr h="370840">
                <a:tc>
                  <a:txBody>
                    <a:bodyPr/>
                    <a:lstStyle/>
                    <a:p>
                      <a:pPr algn="ctr"/>
                      <a:r>
                        <a:rPr lang="en-US" sz="2000" dirty="0"/>
                        <a:t>5</a:t>
                      </a:r>
                    </a:p>
                  </a:txBody>
                  <a:tcPr/>
                </a:tc>
                <a:tc>
                  <a:txBody>
                    <a:bodyPr/>
                    <a:lstStyle/>
                    <a:p>
                      <a:r>
                        <a:rPr lang="en-US" sz="2000" dirty="0"/>
                        <a:t>(B,1)</a:t>
                      </a:r>
                    </a:p>
                  </a:txBody>
                  <a:tcPr/>
                </a:tc>
                <a:extLst>
                  <a:ext uri="{0D108BD9-81ED-4DB2-BD59-A6C34878D82A}">
                    <a16:rowId xmlns:a16="http://schemas.microsoft.com/office/drawing/2014/main" val="1229403221"/>
                  </a:ext>
                </a:extLst>
              </a:tr>
              <a:tr h="370840">
                <a:tc>
                  <a:txBody>
                    <a:bodyPr/>
                    <a:lstStyle/>
                    <a:p>
                      <a:pPr algn="ctr"/>
                      <a:r>
                        <a:rPr lang="en-US" sz="2000" dirty="0"/>
                        <a:t>6</a:t>
                      </a:r>
                    </a:p>
                  </a:txBody>
                  <a:tcPr/>
                </a:tc>
                <a:tc>
                  <a:txBody>
                    <a:bodyPr/>
                    <a:lstStyle/>
                    <a:p>
                      <a:r>
                        <a:rPr lang="en-US" sz="2000" dirty="0"/>
                        <a:t>(B,1)</a:t>
                      </a:r>
                    </a:p>
                  </a:txBody>
                  <a:tcPr/>
                </a:tc>
                <a:extLst>
                  <a:ext uri="{0D108BD9-81ED-4DB2-BD59-A6C34878D82A}">
                    <a16:rowId xmlns:a16="http://schemas.microsoft.com/office/drawing/2014/main" val="683021029"/>
                  </a:ext>
                </a:extLst>
              </a:tr>
              <a:tr h="370840">
                <a:tc>
                  <a:txBody>
                    <a:bodyPr/>
                    <a:lstStyle/>
                    <a:p>
                      <a:pPr algn="ctr"/>
                      <a:r>
                        <a:rPr lang="en-US" sz="2000" dirty="0"/>
                        <a:t>7</a:t>
                      </a:r>
                    </a:p>
                  </a:txBody>
                  <a:tcPr/>
                </a:tc>
                <a:tc>
                  <a:txBody>
                    <a:bodyPr/>
                    <a:lstStyle/>
                    <a:p>
                      <a:r>
                        <a:rPr lang="en-US" sz="2000" dirty="0"/>
                        <a:t>(B,1)</a:t>
                      </a:r>
                    </a:p>
                  </a:txBody>
                  <a:tcPr/>
                </a:tc>
                <a:extLst>
                  <a:ext uri="{0D108BD9-81ED-4DB2-BD59-A6C34878D82A}">
                    <a16:rowId xmlns:a16="http://schemas.microsoft.com/office/drawing/2014/main" val="3788982739"/>
                  </a:ext>
                </a:extLst>
              </a:tr>
              <a:tr h="370840">
                <a:tc>
                  <a:txBody>
                    <a:bodyPr/>
                    <a:lstStyle/>
                    <a:p>
                      <a:pPr algn="ctr"/>
                      <a:r>
                        <a:rPr lang="en-US" sz="2000" dirty="0"/>
                        <a:t>8</a:t>
                      </a:r>
                    </a:p>
                  </a:txBody>
                  <a:tcPr/>
                </a:tc>
                <a:tc>
                  <a:txBody>
                    <a:bodyPr/>
                    <a:lstStyle/>
                    <a:p>
                      <a:r>
                        <a:rPr lang="en-US" sz="2000" dirty="0"/>
                        <a:t>(B,0)</a:t>
                      </a:r>
                    </a:p>
                  </a:txBody>
                  <a:tcPr/>
                </a:tc>
                <a:extLst>
                  <a:ext uri="{0D108BD9-81ED-4DB2-BD59-A6C34878D82A}">
                    <a16:rowId xmlns:a16="http://schemas.microsoft.com/office/drawing/2014/main" val="2518788389"/>
                  </a:ext>
                </a:extLst>
              </a:tr>
            </a:tbl>
          </a:graphicData>
        </a:graphic>
      </p:graphicFrame>
      <p:sp>
        <p:nvSpPr>
          <p:cNvPr id="8" name="TextBox 7">
            <a:extLst>
              <a:ext uri="{FF2B5EF4-FFF2-40B4-BE49-F238E27FC236}">
                <a16:creationId xmlns:a16="http://schemas.microsoft.com/office/drawing/2014/main" id="{3D7B2CA8-23EF-444A-807A-9F8C74C5B9A3}"/>
              </a:ext>
            </a:extLst>
          </p:cNvPr>
          <p:cNvSpPr txBox="1"/>
          <p:nvPr/>
        </p:nvSpPr>
        <p:spPr bwMode="gray">
          <a:xfrm>
            <a:off x="4470173" y="1926900"/>
            <a:ext cx="7074109" cy="44933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What are the value function estimates for A and B?</a:t>
            </a:r>
          </a:p>
          <a:p>
            <a:pPr>
              <a:spcBef>
                <a:spcPts val="300"/>
              </a:spcBef>
              <a:spcAft>
                <a:spcPts val="300"/>
              </a:spcAft>
              <a:buClr>
                <a:schemeClr val="accent1"/>
              </a:buClr>
              <a:buSzPct val="90000"/>
            </a:pPr>
            <a:endParaRPr lang="en-US" sz="2000" dirty="0"/>
          </a:p>
        </p:txBody>
      </p:sp>
      <p:sp>
        <p:nvSpPr>
          <p:cNvPr id="9" name="Rectangle 8">
            <a:extLst>
              <a:ext uri="{FF2B5EF4-FFF2-40B4-BE49-F238E27FC236}">
                <a16:creationId xmlns:a16="http://schemas.microsoft.com/office/drawing/2014/main" id="{1CCD0858-CF63-4647-BFFF-7FD0DA6AAEEC}"/>
              </a:ext>
            </a:extLst>
          </p:cNvPr>
          <p:cNvSpPr/>
          <p:nvPr/>
        </p:nvSpPr>
        <p:spPr>
          <a:xfrm>
            <a:off x="4389410" y="2279381"/>
            <a:ext cx="7324222" cy="1077218"/>
          </a:xfrm>
          <a:prstGeom prst="rect">
            <a:avLst/>
          </a:prstGeom>
        </p:spPr>
        <p:txBody>
          <a:bodyPr wrap="square">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Monte Carlo:</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(A) = 0/8 = 0,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6/8 = </a:t>
            </a:r>
            <a:r>
              <a:rPr lang="en-US" dirty="0">
                <a:solidFill>
                  <a:srgbClr val="C00000"/>
                </a:solidFill>
              </a:rPr>
              <a:t>0.75</a:t>
            </a:r>
          </a:p>
        </p:txBody>
      </p:sp>
      <p:sp>
        <p:nvSpPr>
          <p:cNvPr id="10" name="Rectangle 9">
            <a:extLst>
              <a:ext uri="{FF2B5EF4-FFF2-40B4-BE49-F238E27FC236}">
                <a16:creationId xmlns:a16="http://schemas.microsoft.com/office/drawing/2014/main" id="{F5343F6C-E928-467E-8147-DFD2C1819966}"/>
              </a:ext>
            </a:extLst>
          </p:cNvPr>
          <p:cNvSpPr/>
          <p:nvPr/>
        </p:nvSpPr>
        <p:spPr>
          <a:xfrm>
            <a:off x="4466043" y="3411076"/>
            <a:ext cx="6178509" cy="1077218"/>
          </a:xfrm>
          <a:prstGeom prst="rect">
            <a:avLst/>
          </a:prstGeom>
        </p:spPr>
        <p:txBody>
          <a:bodyPr wrap="square">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Temporal Difference</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V(A) = R(A) + [</a:t>
            </a:r>
            <a:r>
              <a:rPr lang="en-US" dirty="0">
                <a:solidFill>
                  <a:srgbClr val="C00000"/>
                </a:solidFill>
              </a:rPr>
              <a:t>R(B) + V(B) </a:t>
            </a:r>
            <a:r>
              <a:rPr lang="en-US" dirty="0"/>
              <a:t>- V(A)] = </a:t>
            </a:r>
            <a:r>
              <a:rPr lang="en-US" dirty="0">
                <a:solidFill>
                  <a:srgbClr val="C00000"/>
                </a:solidFill>
              </a:rPr>
              <a:t>0.75</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0.75</a:t>
            </a:r>
          </a:p>
        </p:txBody>
      </p:sp>
      <p:sp>
        <p:nvSpPr>
          <p:cNvPr id="3" name="Slide Number Placeholder 3">
            <a:extLst>
              <a:ext uri="{FF2B5EF4-FFF2-40B4-BE49-F238E27FC236}">
                <a16:creationId xmlns:a16="http://schemas.microsoft.com/office/drawing/2014/main" id="{DB961403-6820-12B6-D631-AD0ECB7E3ADC}"/>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33</a:t>
            </a:fld>
            <a:endParaRPr lang="en-US"/>
          </a:p>
        </p:txBody>
      </p:sp>
    </p:spTree>
    <p:extLst>
      <p:ext uri="{BB962C8B-B14F-4D97-AF65-F5344CB8AC3E}">
        <p14:creationId xmlns:p14="http://schemas.microsoft.com/office/powerpoint/2010/main" val="352502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0F82-7AEC-4F48-93E7-3C6182ECD640}"/>
              </a:ext>
            </a:extLst>
          </p:cNvPr>
          <p:cNvSpPr>
            <a:spLocks noGrp="1"/>
          </p:cNvSpPr>
          <p:nvPr>
            <p:ph type="title"/>
          </p:nvPr>
        </p:nvSpPr>
        <p:spPr/>
        <p:txBody>
          <a:bodyPr anchor="t">
            <a:normAutofit/>
          </a:bodyPr>
          <a:lstStyle/>
          <a:p>
            <a:r>
              <a:rPr lang="pt-BR" dirty="0"/>
              <a:t>Temporal Difference (TD) vs Monte Carlo (MC)</a:t>
            </a:r>
            <a:endParaRPr lang="en-US" dirty="0"/>
          </a:p>
        </p:txBody>
      </p:sp>
      <p:pic>
        <p:nvPicPr>
          <p:cNvPr id="4" name="Picture 3">
            <a:extLst>
              <a:ext uri="{FF2B5EF4-FFF2-40B4-BE49-F238E27FC236}">
                <a16:creationId xmlns:a16="http://schemas.microsoft.com/office/drawing/2014/main" id="{A6CE1446-27B2-4CF3-BC6F-3F43065B34D8}"/>
              </a:ext>
            </a:extLst>
          </p:cNvPr>
          <p:cNvPicPr>
            <a:picLocks noChangeAspect="1"/>
          </p:cNvPicPr>
          <p:nvPr/>
        </p:nvPicPr>
        <p:blipFill>
          <a:blip r:embed="rId3"/>
          <a:stretch>
            <a:fillRect/>
          </a:stretch>
        </p:blipFill>
        <p:spPr>
          <a:xfrm>
            <a:off x="1003416" y="2034971"/>
            <a:ext cx="10423293" cy="4273550"/>
          </a:xfrm>
          <a:prstGeom prst="rect">
            <a:avLst/>
          </a:prstGeom>
          <a:noFill/>
        </p:spPr>
      </p:pic>
      <p:sp>
        <p:nvSpPr>
          <p:cNvPr id="6" name="TextBox 5">
            <a:extLst>
              <a:ext uri="{FF2B5EF4-FFF2-40B4-BE49-F238E27FC236}">
                <a16:creationId xmlns:a16="http://schemas.microsoft.com/office/drawing/2014/main" id="{57C0DA6C-68D7-4435-BB56-C1C62E08A04A}"/>
              </a:ext>
            </a:extLst>
          </p:cNvPr>
          <p:cNvSpPr txBox="1"/>
          <p:nvPr/>
        </p:nvSpPr>
        <p:spPr bwMode="gray">
          <a:xfrm>
            <a:off x="1003416" y="6403362"/>
            <a:ext cx="4941115" cy="22650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page 125 [Sutton &amp; Barto 2018</a:t>
            </a:r>
            <a:r>
              <a:rPr lang="en-US" sz="1200" dirty="0"/>
              <a:t>]</a:t>
            </a:r>
          </a:p>
        </p:txBody>
      </p:sp>
      <p:pic>
        <p:nvPicPr>
          <p:cNvPr id="7" name="Picture 6">
            <a:extLst>
              <a:ext uri="{FF2B5EF4-FFF2-40B4-BE49-F238E27FC236}">
                <a16:creationId xmlns:a16="http://schemas.microsoft.com/office/drawing/2014/main" id="{B6704A5F-45EC-49D5-B631-3911A0E4B1DD}"/>
              </a:ext>
            </a:extLst>
          </p:cNvPr>
          <p:cNvPicPr>
            <a:picLocks noChangeAspect="1"/>
          </p:cNvPicPr>
          <p:nvPr/>
        </p:nvPicPr>
        <p:blipFill>
          <a:blip r:embed="rId4"/>
          <a:stretch>
            <a:fillRect/>
          </a:stretch>
        </p:blipFill>
        <p:spPr>
          <a:xfrm>
            <a:off x="1812808" y="961039"/>
            <a:ext cx="8566383" cy="1048765"/>
          </a:xfrm>
          <a:prstGeom prst="rect">
            <a:avLst/>
          </a:prstGeom>
        </p:spPr>
      </p:pic>
      <p:sp>
        <p:nvSpPr>
          <p:cNvPr id="3" name="Slide Number Placeholder 3">
            <a:extLst>
              <a:ext uri="{FF2B5EF4-FFF2-40B4-BE49-F238E27FC236}">
                <a16:creationId xmlns:a16="http://schemas.microsoft.com/office/drawing/2014/main" id="{0A807B43-42D8-ED8C-48F8-C21C0207FAFC}"/>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34</a:t>
            </a:fld>
            <a:endParaRPr lang="en-US"/>
          </a:p>
        </p:txBody>
      </p:sp>
    </p:spTree>
    <p:extLst>
      <p:ext uri="{BB962C8B-B14F-4D97-AF65-F5344CB8AC3E}">
        <p14:creationId xmlns:p14="http://schemas.microsoft.com/office/powerpoint/2010/main" val="1222108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FD59-B637-4237-A72C-E5A13EBEC532}"/>
              </a:ext>
            </a:extLst>
          </p:cNvPr>
          <p:cNvSpPr>
            <a:spLocks noGrp="1"/>
          </p:cNvSpPr>
          <p:nvPr>
            <p:ph type="title"/>
          </p:nvPr>
        </p:nvSpPr>
        <p:spPr/>
        <p:txBody>
          <a:bodyPr/>
          <a:lstStyle/>
          <a:p>
            <a:r>
              <a:rPr lang="en-US" dirty="0"/>
              <a:t>Summary of pros and cons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397293-360D-4DD6-B8DA-11B9C56457FD}"/>
                  </a:ext>
                </a:extLst>
              </p:cNvPr>
              <p:cNvSpPr>
                <a:spLocks noGrp="1"/>
              </p:cNvSpPr>
              <p:nvPr>
                <p:ph idx="1"/>
              </p:nvPr>
            </p:nvSpPr>
            <p:spPr>
              <a:xfrm>
                <a:off x="478369" y="1213308"/>
                <a:ext cx="11473384" cy="4797724"/>
              </a:xfrm>
            </p:spPr>
            <p:txBody>
              <a:bodyPr/>
              <a:lstStyle/>
              <a:p>
                <a:r>
                  <a:rPr lang="en-US" dirty="0"/>
                  <a:t>Monte Carlo</a:t>
                </a:r>
              </a:p>
              <a:p>
                <a:pPr marL="342900" indent="-342900">
                  <a:buFont typeface="Arial" panose="020B0604020202020204" pitchFamily="34" charset="0"/>
                  <a:buChar char="•"/>
                </a:pPr>
                <a:r>
                  <a:rPr lang="en-US" dirty="0"/>
                  <a:t>High Variance, Low Bias</a:t>
                </a:r>
              </a:p>
              <a:p>
                <a:pPr marL="342900" indent="-342900">
                  <a:buFont typeface="Arial" panose="020B0604020202020204" pitchFamily="34" charset="0"/>
                  <a:buChar char="•"/>
                </a:pPr>
                <a:r>
                  <a:rPr lang="en-US" dirty="0"/>
                  <a:t>Good Convergence properties (even with function approximation)</a:t>
                </a:r>
              </a:p>
              <a:p>
                <a:pPr marL="342900" indent="-342900">
                  <a:buFont typeface="Arial" panose="020B0604020202020204" pitchFamily="34" charset="0"/>
                  <a:buChar char="•"/>
                </a:pPr>
                <a:r>
                  <a:rPr lang="en-US" dirty="0"/>
                  <a:t>Not very sensitive to initial values</a:t>
                </a:r>
              </a:p>
              <a:p>
                <a:pPr marL="342900" indent="-342900">
                  <a:buFont typeface="Arial" panose="020B0604020202020204" pitchFamily="34" charset="0"/>
                  <a:buChar char="•"/>
                </a:pPr>
                <a:r>
                  <a:rPr lang="en-US" dirty="0"/>
                  <a:t>Simple to understand and use</a:t>
                </a:r>
              </a:p>
              <a:p>
                <a:pPr marL="342900" indent="-342900">
                  <a:buFont typeface="Arial" panose="020B0604020202020204" pitchFamily="34" charset="0"/>
                  <a:buChar char="•"/>
                </a:pPr>
                <a:r>
                  <a:rPr lang="en-US" dirty="0"/>
                  <a:t>More efficient in non-Markov environments, because it does not explore the Markov Property</a:t>
                </a:r>
              </a:p>
              <a:p>
                <a:r>
                  <a:rPr lang="en-US" dirty="0"/>
                  <a:t>TD</a:t>
                </a:r>
              </a:p>
              <a:p>
                <a:pPr marL="342900" indent="-342900">
                  <a:buFont typeface="Arial" panose="020B0604020202020204" pitchFamily="34" charset="0"/>
                  <a:buChar char="•"/>
                </a:pPr>
                <a:r>
                  <a:rPr lang="en-US" dirty="0"/>
                  <a:t>Low Variance, High Bias</a:t>
                </a:r>
              </a:p>
              <a:p>
                <a:pPr marL="342900" indent="-342900">
                  <a:buFont typeface="Arial" panose="020B0604020202020204" pitchFamily="34" charset="0"/>
                  <a:buChar char="•"/>
                </a:pPr>
                <a:r>
                  <a:rPr lang="en-US" dirty="0"/>
                  <a:t>TD(zero) converges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(not always with function approximation)</a:t>
                </a:r>
              </a:p>
              <a:p>
                <a:pPr marL="342900" indent="-342900">
                  <a:buFont typeface="Arial" panose="020B0604020202020204" pitchFamily="34" charset="0"/>
                  <a:buChar char="•"/>
                </a:pPr>
                <a:r>
                  <a:rPr lang="en-US" dirty="0"/>
                  <a:t>More sensitive to initial values</a:t>
                </a:r>
              </a:p>
              <a:p>
                <a:pPr marL="342900" indent="-342900">
                  <a:buFont typeface="Arial" panose="020B0604020202020204" pitchFamily="34" charset="0"/>
                  <a:buChar char="•"/>
                </a:pPr>
                <a:r>
                  <a:rPr lang="en-US" dirty="0"/>
                  <a:t>More efficient in Markov environments, because it does explore the Markov Property</a:t>
                </a:r>
              </a:p>
            </p:txBody>
          </p:sp>
        </mc:Choice>
        <mc:Fallback xmlns="">
          <p:sp>
            <p:nvSpPr>
              <p:cNvPr id="3" name="Content Placeholder 2">
                <a:extLst>
                  <a:ext uri="{FF2B5EF4-FFF2-40B4-BE49-F238E27FC236}">
                    <a16:creationId xmlns:a16="http://schemas.microsoft.com/office/drawing/2014/main" id="{9C397293-360D-4DD6-B8DA-11B9C56457FD}"/>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2"/>
                <a:stretch>
                  <a:fillRect l="-1275" t="-1144" r="-1168" b="-20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7863B8C-D5C8-CC15-CB2F-2DCFE4FDADDD}"/>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35</a:t>
            </a:fld>
            <a:endParaRPr lang="en-US"/>
          </a:p>
        </p:txBody>
      </p:sp>
    </p:spTree>
    <p:extLst>
      <p:ext uri="{BB962C8B-B14F-4D97-AF65-F5344CB8AC3E}">
        <p14:creationId xmlns:p14="http://schemas.microsoft.com/office/powerpoint/2010/main" val="2650050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
        <p:nvSpPr>
          <p:cNvPr id="3" name="Slide Number Placeholder 3">
            <a:extLst>
              <a:ext uri="{FF2B5EF4-FFF2-40B4-BE49-F238E27FC236}">
                <a16:creationId xmlns:a16="http://schemas.microsoft.com/office/drawing/2014/main" id="{5941774C-698A-81E4-104B-F9D9E3B5B7F8}"/>
              </a:ext>
            </a:extLst>
          </p:cNvPr>
          <p:cNvSpPr txBox="1">
            <a:spLocks/>
          </p:cNvSpPr>
          <p:nvPr/>
        </p:nvSpPr>
        <p:spPr>
          <a:xfrm>
            <a:off x="11472985" y="6526805"/>
            <a:ext cx="479835" cy="20224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36</a:t>
            </a:fld>
            <a:endParaRPr lang="en-US"/>
          </a:p>
        </p:txBody>
      </p:sp>
    </p:spTree>
    <p:extLst>
      <p:ext uri="{BB962C8B-B14F-4D97-AF65-F5344CB8AC3E}">
        <p14:creationId xmlns:p14="http://schemas.microsoft.com/office/powerpoint/2010/main" val="393917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F9247-4F25-4ABF-87B9-70445CE5CD5B}"/>
              </a:ext>
            </a:extLst>
          </p:cNvPr>
          <p:cNvPicPr>
            <a:picLocks noChangeAspect="1"/>
          </p:cNvPicPr>
          <p:nvPr/>
        </p:nvPicPr>
        <p:blipFill>
          <a:blip r:embed="rId3"/>
          <a:stretch>
            <a:fillRect/>
          </a:stretch>
        </p:blipFill>
        <p:spPr>
          <a:xfrm>
            <a:off x="5192440" y="1135788"/>
            <a:ext cx="6149917" cy="4328955"/>
          </a:xfrm>
          <a:prstGeom prst="rect">
            <a:avLst/>
          </a:prstGeom>
        </p:spPr>
      </p:pic>
      <p:sp>
        <p:nvSpPr>
          <p:cNvPr id="2" name="Title 1">
            <a:extLst>
              <a:ext uri="{FF2B5EF4-FFF2-40B4-BE49-F238E27FC236}">
                <a16:creationId xmlns:a16="http://schemas.microsoft.com/office/drawing/2014/main" id="{0FC21EAC-5591-4925-B881-35BF358945C8}"/>
              </a:ext>
            </a:extLst>
          </p:cNvPr>
          <p:cNvSpPr>
            <a:spLocks noGrp="1"/>
          </p:cNvSpPr>
          <p:nvPr>
            <p:ph type="title"/>
          </p:nvPr>
        </p:nvSpPr>
        <p:spPr/>
        <p:txBody>
          <a:bodyPr/>
          <a:lstStyle/>
          <a:p>
            <a:r>
              <a:rPr lang="en-US" dirty="0"/>
              <a:t>Trade-off between TD(0) and MC = TD(lambda)</a:t>
            </a:r>
          </a:p>
        </p:txBody>
      </p:sp>
      <p:pic>
        <p:nvPicPr>
          <p:cNvPr id="4" name="Picture 3">
            <a:extLst>
              <a:ext uri="{FF2B5EF4-FFF2-40B4-BE49-F238E27FC236}">
                <a16:creationId xmlns:a16="http://schemas.microsoft.com/office/drawing/2014/main" id="{8ADB89EA-CC66-4F75-A036-B87EE9E6A3E3}"/>
              </a:ext>
            </a:extLst>
          </p:cNvPr>
          <p:cNvPicPr>
            <a:picLocks noChangeAspect="1"/>
          </p:cNvPicPr>
          <p:nvPr/>
        </p:nvPicPr>
        <p:blipFill>
          <a:blip r:embed="rId4"/>
          <a:stretch>
            <a:fillRect/>
          </a:stretch>
        </p:blipFill>
        <p:spPr>
          <a:xfrm>
            <a:off x="849643" y="1950856"/>
            <a:ext cx="3634391" cy="2576620"/>
          </a:xfrm>
          <a:prstGeom prst="rect">
            <a:avLst/>
          </a:prstGeom>
        </p:spPr>
      </p:pic>
      <p:sp>
        <p:nvSpPr>
          <p:cNvPr id="8" name="TextBox 7">
            <a:extLst>
              <a:ext uri="{FF2B5EF4-FFF2-40B4-BE49-F238E27FC236}">
                <a16:creationId xmlns:a16="http://schemas.microsoft.com/office/drawing/2014/main" id="{FD79FF95-3F1D-4A0D-8C2C-C600EC0CFC89}"/>
              </a:ext>
            </a:extLst>
          </p:cNvPr>
          <p:cNvSpPr txBox="1"/>
          <p:nvPr/>
        </p:nvSpPr>
        <p:spPr bwMode="gray">
          <a:xfrm>
            <a:off x="7080309" y="5544159"/>
            <a:ext cx="2818700" cy="612397"/>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Alpha = Learning rate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Gamma = Discount rate</a:t>
            </a:r>
          </a:p>
        </p:txBody>
      </p:sp>
      <p:sp>
        <p:nvSpPr>
          <p:cNvPr id="6" name="TextBox 5">
            <a:extLst>
              <a:ext uri="{FF2B5EF4-FFF2-40B4-BE49-F238E27FC236}">
                <a16:creationId xmlns:a16="http://schemas.microsoft.com/office/drawing/2014/main" id="{42CEC20E-4BB8-46D5-B92C-D6FA0FA2D867}"/>
              </a:ext>
            </a:extLst>
          </p:cNvPr>
          <p:cNvSpPr txBox="1"/>
          <p:nvPr/>
        </p:nvSpPr>
        <p:spPr bwMode="gray">
          <a:xfrm>
            <a:off x="1518407" y="5417360"/>
            <a:ext cx="4412610" cy="4329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Which n-value is the best?</a:t>
            </a:r>
          </a:p>
        </p:txBody>
      </p:sp>
      <p:grpSp>
        <p:nvGrpSpPr>
          <p:cNvPr id="27" name="Group 26">
            <a:extLst>
              <a:ext uri="{FF2B5EF4-FFF2-40B4-BE49-F238E27FC236}">
                <a16:creationId xmlns:a16="http://schemas.microsoft.com/office/drawing/2014/main" id="{0CBEF769-877D-4CE5-89A2-444340264235}"/>
              </a:ext>
            </a:extLst>
          </p:cNvPr>
          <p:cNvGrpSpPr/>
          <p:nvPr/>
        </p:nvGrpSpPr>
        <p:grpSpPr>
          <a:xfrm>
            <a:off x="945458" y="1685547"/>
            <a:ext cx="4532208" cy="1468714"/>
            <a:chOff x="945458" y="1685547"/>
            <a:chExt cx="4532208" cy="1468714"/>
          </a:xfrm>
        </p:grpSpPr>
        <p:cxnSp>
          <p:nvCxnSpPr>
            <p:cNvPr id="7" name="Connector: Elbow 6">
              <a:extLst>
                <a:ext uri="{FF2B5EF4-FFF2-40B4-BE49-F238E27FC236}">
                  <a16:creationId xmlns:a16="http://schemas.microsoft.com/office/drawing/2014/main" id="{CA82BFCF-27EC-4BA1-B44C-0078479AD081}"/>
                </a:ext>
              </a:extLst>
            </p:cNvPr>
            <p:cNvCxnSpPr>
              <a:cxnSpLocks/>
              <a:stCxn id="16" idx="3"/>
              <a:endCxn id="9" idx="1"/>
            </p:cNvCxnSpPr>
            <p:nvPr/>
          </p:nvCxnSpPr>
          <p:spPr bwMode="gray">
            <a:xfrm>
              <a:off x="4330661" y="1908496"/>
              <a:ext cx="861779" cy="1094763"/>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1A945967-4DB0-4855-AD95-5F6A0AD2B5DB}"/>
                </a:ext>
              </a:extLst>
            </p:cNvPr>
            <p:cNvSpPr/>
            <p:nvPr/>
          </p:nvSpPr>
          <p:spPr bwMode="gray">
            <a:xfrm>
              <a:off x="5192440" y="285225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3D767D99-3332-4152-B898-8B9111D66D59}"/>
                </a:ext>
              </a:extLst>
            </p:cNvPr>
            <p:cNvSpPr/>
            <p:nvPr/>
          </p:nvSpPr>
          <p:spPr bwMode="gray">
            <a:xfrm>
              <a:off x="4263549" y="1853367"/>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CF1F7EF1-7F7F-4BE8-B51C-72F5A7D4FC24}"/>
                </a:ext>
              </a:extLst>
            </p:cNvPr>
            <p:cNvCxnSpPr>
              <a:cxnSpLocks/>
              <a:stCxn id="20" idx="0"/>
              <a:endCxn id="23" idx="1"/>
            </p:cNvCxnSpPr>
            <p:nvPr/>
          </p:nvCxnSpPr>
          <p:spPr bwMode="gray">
            <a:xfrm rot="16200000" flipH="1">
              <a:off x="3022229" y="-333662"/>
              <a:ext cx="126995" cy="4213426"/>
            </a:xfrm>
            <a:prstGeom prst="bentConnector4">
              <a:avLst>
                <a:gd name="adj1" fmla="val -180007"/>
                <a:gd name="adj2" fmla="val 9340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63074A-F774-4621-A32D-D66F9E096F6E}"/>
                </a:ext>
              </a:extLst>
            </p:cNvPr>
            <p:cNvSpPr/>
            <p:nvPr/>
          </p:nvSpPr>
          <p:spPr bwMode="gray">
            <a:xfrm>
              <a:off x="945458" y="1709554"/>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Left Brace 22">
              <a:extLst>
                <a:ext uri="{FF2B5EF4-FFF2-40B4-BE49-F238E27FC236}">
                  <a16:creationId xmlns:a16="http://schemas.microsoft.com/office/drawing/2014/main" id="{46778085-659F-48BD-8D7B-E9343821733B}"/>
                </a:ext>
              </a:extLst>
            </p:cNvPr>
            <p:cNvSpPr/>
            <p:nvPr/>
          </p:nvSpPr>
          <p:spPr bwMode="gray">
            <a:xfrm>
              <a:off x="5192440" y="168554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Slide Number Placeholder 3">
            <a:extLst>
              <a:ext uri="{FF2B5EF4-FFF2-40B4-BE49-F238E27FC236}">
                <a16:creationId xmlns:a16="http://schemas.microsoft.com/office/drawing/2014/main" id="{9816D266-3D68-ADC6-E14D-EC55EABD78A2}"/>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37</a:t>
            </a:fld>
            <a:endParaRPr lang="en-US"/>
          </a:p>
        </p:txBody>
      </p:sp>
    </p:spTree>
    <p:extLst>
      <p:ext uri="{BB962C8B-B14F-4D97-AF65-F5344CB8AC3E}">
        <p14:creationId xmlns:p14="http://schemas.microsoft.com/office/powerpoint/2010/main" val="22587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A6F1-D7A5-4D6D-9CC7-1AAE4F9B2741}"/>
              </a:ext>
            </a:extLst>
          </p:cNvPr>
          <p:cNvSpPr>
            <a:spLocks noGrp="1"/>
          </p:cNvSpPr>
          <p:nvPr>
            <p:ph type="title"/>
          </p:nvPr>
        </p:nvSpPr>
        <p:spPr/>
        <p:txBody>
          <a:bodyPr/>
          <a:lstStyle/>
          <a:p>
            <a:r>
              <a:rPr lang="en-US" dirty="0"/>
              <a:t>TD(λ) Which n value is the best? </a:t>
            </a:r>
          </a:p>
        </p:txBody>
      </p:sp>
      <p:pic>
        <p:nvPicPr>
          <p:cNvPr id="4" name="Picture 3">
            <a:extLst>
              <a:ext uri="{FF2B5EF4-FFF2-40B4-BE49-F238E27FC236}">
                <a16:creationId xmlns:a16="http://schemas.microsoft.com/office/drawing/2014/main" id="{B60525B0-C6E6-4C29-96B3-5FEBA0C4431A}"/>
              </a:ext>
            </a:extLst>
          </p:cNvPr>
          <p:cNvPicPr>
            <a:picLocks noChangeAspect="1"/>
          </p:cNvPicPr>
          <p:nvPr/>
        </p:nvPicPr>
        <p:blipFill>
          <a:blip r:embed="rId2"/>
          <a:stretch>
            <a:fillRect/>
          </a:stretch>
        </p:blipFill>
        <p:spPr>
          <a:xfrm>
            <a:off x="478369" y="1238480"/>
            <a:ext cx="10347471" cy="5385240"/>
          </a:xfrm>
          <a:prstGeom prst="rect">
            <a:avLst/>
          </a:prstGeom>
        </p:spPr>
      </p:pic>
      <p:sp>
        <p:nvSpPr>
          <p:cNvPr id="3" name="Slide Number Placeholder 3">
            <a:extLst>
              <a:ext uri="{FF2B5EF4-FFF2-40B4-BE49-F238E27FC236}">
                <a16:creationId xmlns:a16="http://schemas.microsoft.com/office/drawing/2014/main" id="{D00F24CF-2B59-7263-92CA-EC49CA8E5335}"/>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38</a:t>
            </a:fld>
            <a:endParaRPr lang="en-US"/>
          </a:p>
        </p:txBody>
      </p:sp>
    </p:spTree>
    <p:extLst>
      <p:ext uri="{BB962C8B-B14F-4D97-AF65-F5344CB8AC3E}">
        <p14:creationId xmlns:p14="http://schemas.microsoft.com/office/powerpoint/2010/main" val="1379168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1222947"/>
            <a:ext cx="9144000" cy="3838725"/>
          </a:xfrm>
        </p:spPr>
        <p:txBody>
          <a:bodyPr/>
          <a:lstStyle/>
          <a:p>
            <a:r>
              <a:rPr lang="en-US" b="1" dirty="0"/>
              <a:t>Control</a:t>
            </a:r>
            <a:r>
              <a:rPr lang="en-US" dirty="0"/>
              <a:t>  </a:t>
            </a:r>
            <a:br>
              <a:rPr lang="en-US" dirty="0"/>
            </a:br>
            <a:r>
              <a:rPr lang="en-US" dirty="0"/>
              <a:t>Improving the policy to find optimal value-function</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608008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14C5-998D-41ED-B473-68F87EE9894B}"/>
              </a:ext>
            </a:extLst>
          </p:cNvPr>
          <p:cNvSpPr>
            <a:spLocks noGrp="1"/>
          </p:cNvSpPr>
          <p:nvPr>
            <p:ph type="title"/>
          </p:nvPr>
        </p:nvSpPr>
        <p:spPr>
          <a:xfrm>
            <a:off x="238126" y="195310"/>
            <a:ext cx="9324975" cy="1195343"/>
          </a:xfrm>
        </p:spPr>
        <p:txBody>
          <a:bodyPr>
            <a:normAutofit fontScale="90000"/>
          </a:bodyPr>
          <a:lstStyle/>
          <a:p>
            <a:r>
              <a:rPr lang="en-US" sz="3600" b="1" dirty="0">
                <a:solidFill>
                  <a:srgbClr val="000000"/>
                </a:solidFill>
                <a:ea typeface="Verdana" panose="020B0604030504040204" pitchFamily="34" charset="0"/>
              </a:rPr>
              <a:t>However</a:t>
            </a:r>
            <a:r>
              <a:rPr lang="en-US" sz="3600" dirty="0">
                <a:solidFill>
                  <a:srgbClr val="000000"/>
                </a:solidFill>
                <a:ea typeface="Verdana" panose="020B0604030504040204" pitchFamily="34" charset="0"/>
              </a:rPr>
              <a:t> </a:t>
            </a:r>
            <a:br>
              <a:rPr lang="en-US" sz="3600" dirty="0">
                <a:solidFill>
                  <a:srgbClr val="000000"/>
                </a:solidFill>
                <a:ea typeface="Verdana" panose="020B0604030504040204" pitchFamily="34" charset="0"/>
              </a:rPr>
            </a:br>
            <a:r>
              <a:rPr lang="en-US" sz="3600" dirty="0">
                <a:solidFill>
                  <a:srgbClr val="000000"/>
                </a:solidFill>
                <a:ea typeface="Verdana" panose="020B0604030504040204" pitchFamily="34" charset="0"/>
              </a:rPr>
              <a:t>AI systems are not being deployed</a:t>
            </a:r>
            <a:endParaRPr lang="en-US" sz="2000" dirty="0"/>
          </a:p>
        </p:txBody>
      </p:sp>
      <p:sp>
        <p:nvSpPr>
          <p:cNvPr id="3" name="Content Placeholder 2">
            <a:extLst>
              <a:ext uri="{FF2B5EF4-FFF2-40B4-BE49-F238E27FC236}">
                <a16:creationId xmlns:a16="http://schemas.microsoft.com/office/drawing/2014/main" id="{97DB5E6C-915A-4575-A3C4-599BE07BCC41}"/>
              </a:ext>
            </a:extLst>
          </p:cNvPr>
          <p:cNvSpPr>
            <a:spLocks noGrp="1"/>
          </p:cNvSpPr>
          <p:nvPr>
            <p:ph idx="1"/>
          </p:nvPr>
        </p:nvSpPr>
        <p:spPr>
          <a:xfrm>
            <a:off x="347479" y="1645653"/>
            <a:ext cx="7510647" cy="1982977"/>
          </a:xfrm>
        </p:spPr>
        <p:txBody>
          <a:bodyPr>
            <a:noAutofit/>
          </a:bodyPr>
          <a:lstStyle/>
          <a:p>
            <a:pPr marL="342891" indent="-342891">
              <a:spcBef>
                <a:spcPts val="0"/>
              </a:spcBef>
              <a:buFont typeface="Arial" panose="020B0604020202020204" pitchFamily="34" charset="0"/>
              <a:buChar char="•"/>
            </a:pPr>
            <a:r>
              <a:rPr lang="en-US" sz="2000" b="1" dirty="0">
                <a:solidFill>
                  <a:srgbClr val="000000"/>
                </a:solidFill>
                <a:latin typeface="+mj-lt"/>
                <a:ea typeface="Verdana" panose="020B0604030504040204" pitchFamily="34" charset="0"/>
              </a:rPr>
              <a:t>55%</a:t>
            </a:r>
            <a:r>
              <a:rPr lang="en-US" sz="2000" dirty="0">
                <a:solidFill>
                  <a:srgbClr val="000000"/>
                </a:solidFill>
                <a:latin typeface="+mj-lt"/>
                <a:ea typeface="Verdana" panose="020B0604030504040204" pitchFamily="34" charset="0"/>
              </a:rPr>
              <a:t> of companies surveyed haven't deployed a machine learning model </a:t>
            </a:r>
            <a:r>
              <a:rPr lang="en-US" sz="2000" b="1" dirty="0">
                <a:solidFill>
                  <a:srgbClr val="000000"/>
                </a:solidFill>
                <a:latin typeface="+mj-lt"/>
                <a:ea typeface="Verdana" panose="020B0604030504040204" pitchFamily="34" charset="0"/>
              </a:rPr>
              <a:t>[</a:t>
            </a:r>
            <a:r>
              <a:rPr lang="en-US" sz="2000" b="1" dirty="0" err="1">
                <a:solidFill>
                  <a:srgbClr val="000000"/>
                </a:solidFill>
                <a:latin typeface="+mj-lt"/>
                <a:ea typeface="Verdana" panose="020B0604030504040204" pitchFamily="34" charset="0"/>
              </a:rPr>
              <a:t>Algorithmia</a:t>
            </a:r>
            <a:r>
              <a:rPr lang="en-US" sz="2000" b="1" dirty="0">
                <a:solidFill>
                  <a:srgbClr val="000000"/>
                </a:solidFill>
                <a:latin typeface="+mj-lt"/>
                <a:ea typeface="Verdana" panose="020B0604030504040204" pitchFamily="34" charset="0"/>
              </a:rPr>
              <a:t> 2020]</a:t>
            </a:r>
          </a:p>
          <a:p>
            <a:pPr marL="342891" indent="-342891">
              <a:spcBef>
                <a:spcPts val="0"/>
              </a:spcBef>
              <a:buFont typeface="Arial" panose="020B0604020202020204" pitchFamily="34" charset="0"/>
              <a:buChar char="•"/>
            </a:pPr>
            <a:endParaRPr lang="en-US" sz="2000" b="1" dirty="0">
              <a:solidFill>
                <a:srgbClr val="000000"/>
              </a:solidFill>
              <a:latin typeface="+mj-lt"/>
              <a:ea typeface="Verdana" panose="020B0604030504040204" pitchFamily="34" charset="0"/>
            </a:endParaRPr>
          </a:p>
          <a:p>
            <a:pPr marL="342891" indent="-342891">
              <a:spcBef>
                <a:spcPts val="0"/>
              </a:spcBef>
              <a:buFont typeface="Arial" panose="020B0604020202020204" pitchFamily="34" charset="0"/>
              <a:buChar char="•"/>
            </a:pPr>
            <a:r>
              <a:rPr lang="en-US" sz="2000" b="1" dirty="0">
                <a:solidFill>
                  <a:srgbClr val="000000"/>
                </a:solidFill>
                <a:latin typeface="+mj-lt"/>
                <a:ea typeface="Verdana" panose="020B0604030504040204" pitchFamily="34" charset="0"/>
              </a:rPr>
              <a:t>72% </a:t>
            </a:r>
            <a:r>
              <a:rPr lang="en-US" sz="2000" dirty="0">
                <a:solidFill>
                  <a:srgbClr val="000000"/>
                </a:solidFill>
                <a:latin typeface="+mj-lt"/>
                <a:ea typeface="Verdana" panose="020B0604030504040204" pitchFamily="34" charset="0"/>
              </a:rPr>
              <a:t>that began AI pilots before 2019 haven’t deployed a single system yet </a:t>
            </a:r>
            <a:r>
              <a:rPr lang="en-US" sz="2000" b="1" dirty="0">
                <a:solidFill>
                  <a:srgbClr val="000000"/>
                </a:solidFill>
                <a:latin typeface="+mj-lt"/>
                <a:ea typeface="Verdana" panose="020B0604030504040204" pitchFamily="34" charset="0"/>
              </a:rPr>
              <a:t>[Capgemini 2020]</a:t>
            </a:r>
          </a:p>
          <a:p>
            <a:pPr>
              <a:spcBef>
                <a:spcPts val="0"/>
              </a:spcBef>
            </a:pPr>
            <a:endParaRPr lang="en-US" sz="2000" b="1" dirty="0">
              <a:solidFill>
                <a:srgbClr val="000000"/>
              </a:solidFill>
              <a:latin typeface="+mj-lt"/>
              <a:ea typeface="Verdana" panose="020B0604030504040204" pitchFamily="34" charset="0"/>
            </a:endParaRPr>
          </a:p>
          <a:p>
            <a:pPr>
              <a:lnSpc>
                <a:spcPct val="170000"/>
              </a:lnSpc>
            </a:pPr>
            <a:endParaRPr lang="en-US" sz="2000" dirty="0"/>
          </a:p>
        </p:txBody>
      </p:sp>
      <p:pic>
        <p:nvPicPr>
          <p:cNvPr id="4" name="Picture 3" descr="Chart&#10;&#10;Description automatically generated">
            <a:extLst>
              <a:ext uri="{FF2B5EF4-FFF2-40B4-BE49-F238E27FC236}">
                <a16:creationId xmlns:a16="http://schemas.microsoft.com/office/drawing/2014/main" id="{48A7085F-72B3-4208-94E1-3677A5DF04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6720" y="1825626"/>
            <a:ext cx="3926205" cy="3733783"/>
          </a:xfrm>
          <a:prstGeom prst="rect">
            <a:avLst/>
          </a:prstGeom>
        </p:spPr>
      </p:pic>
      <p:sp>
        <p:nvSpPr>
          <p:cNvPr id="6" name="TextBox 5">
            <a:extLst>
              <a:ext uri="{FF2B5EF4-FFF2-40B4-BE49-F238E27FC236}">
                <a16:creationId xmlns:a16="http://schemas.microsoft.com/office/drawing/2014/main" id="{58315063-586D-4538-A423-A2C1E1151D0D}"/>
              </a:ext>
            </a:extLst>
          </p:cNvPr>
          <p:cNvSpPr txBox="1"/>
          <p:nvPr/>
        </p:nvSpPr>
        <p:spPr>
          <a:xfrm>
            <a:off x="704849" y="3855355"/>
            <a:ext cx="6493779" cy="1261884"/>
          </a:xfrm>
          <a:prstGeom prst="rect">
            <a:avLst/>
          </a:prstGeom>
          <a:noFill/>
        </p:spPr>
        <p:txBody>
          <a:bodyPr wrap="square">
            <a:spAutoFit/>
          </a:bodyPr>
          <a:lstStyle/>
          <a:p>
            <a:r>
              <a:rPr lang="en-US" sz="2000" b="1" dirty="0">
                <a:solidFill>
                  <a:srgbClr val="000000"/>
                </a:solidFill>
                <a:latin typeface="+mj-lt"/>
                <a:ea typeface="Verdana" panose="020B0604030504040204" pitchFamily="34" charset="0"/>
              </a:rPr>
              <a:t>Why?</a:t>
            </a:r>
            <a:r>
              <a:rPr lang="en-US" sz="2000" dirty="0">
                <a:solidFill>
                  <a:srgbClr val="000000"/>
                </a:solidFill>
                <a:latin typeface="+mj-lt"/>
                <a:ea typeface="Verdana" panose="020B0604030504040204" pitchFamily="34" charset="0"/>
              </a:rPr>
              <a:t> Current models cannot </a:t>
            </a:r>
            <a:r>
              <a:rPr lang="en-US" sz="2000" b="1" u="sng" dirty="0">
                <a:solidFill>
                  <a:srgbClr val="000000"/>
                </a:solidFill>
                <a:latin typeface="+mj-lt"/>
                <a:ea typeface="Verdana" panose="020B0604030504040204" pitchFamily="34" charset="0"/>
              </a:rPr>
              <a:t>adapt</a:t>
            </a:r>
            <a:r>
              <a:rPr lang="en-US" sz="2000" dirty="0">
                <a:solidFill>
                  <a:srgbClr val="000000"/>
                </a:solidFill>
                <a:latin typeface="+mj-lt"/>
                <a:ea typeface="Verdana" panose="020B0604030504040204" pitchFamily="34" charset="0"/>
              </a:rPr>
              <a:t> to more complex and evolving realities - </a:t>
            </a:r>
            <a:r>
              <a:rPr lang="en-US" sz="2000" u="sng" dirty="0">
                <a:solidFill>
                  <a:srgbClr val="000000"/>
                </a:solidFill>
                <a:latin typeface="+mj-lt"/>
                <a:ea typeface="Verdana" panose="020B0604030504040204" pitchFamily="34" charset="0"/>
              </a:rPr>
              <a:t>adversarial environment</a:t>
            </a:r>
          </a:p>
          <a:p>
            <a:endParaRPr lang="en-US" sz="1600" dirty="0">
              <a:latin typeface="+mj-lt"/>
              <a:ea typeface="Verdana" panose="020B0604030504040204" pitchFamily="34" charset="0"/>
            </a:endParaRPr>
          </a:p>
        </p:txBody>
      </p:sp>
      <p:sp>
        <p:nvSpPr>
          <p:cNvPr id="8" name="TextBox 7">
            <a:extLst>
              <a:ext uri="{FF2B5EF4-FFF2-40B4-BE49-F238E27FC236}">
                <a16:creationId xmlns:a16="http://schemas.microsoft.com/office/drawing/2014/main" id="{0F587183-EB33-47CB-A1CD-7E9B96AC23A7}"/>
              </a:ext>
            </a:extLst>
          </p:cNvPr>
          <p:cNvSpPr txBox="1"/>
          <p:nvPr/>
        </p:nvSpPr>
        <p:spPr>
          <a:xfrm>
            <a:off x="2098357" y="5801889"/>
            <a:ext cx="6877963" cy="400110"/>
          </a:xfrm>
          <a:prstGeom prst="rect">
            <a:avLst/>
          </a:prstGeom>
          <a:solidFill>
            <a:schemeClr val="accent3">
              <a:lumMod val="20000"/>
              <a:lumOff val="80000"/>
            </a:schemeClr>
          </a:solidFill>
        </p:spPr>
        <p:txBody>
          <a:bodyPr wrap="square">
            <a:spAutoFit/>
          </a:bodyPr>
          <a:lstStyle/>
          <a:p>
            <a:r>
              <a:rPr lang="en-US" sz="2000" b="1" dirty="0">
                <a:latin typeface="+mj-lt"/>
                <a:ea typeface="Verdana" panose="020B0604030504040204" pitchFamily="34" charset="0"/>
              </a:rPr>
              <a:t>Problem?</a:t>
            </a:r>
            <a:r>
              <a:rPr lang="en-US" sz="2000" dirty="0">
                <a:latin typeface="+mj-lt"/>
                <a:ea typeface="Verdana" panose="020B0604030504040204" pitchFamily="34" charset="0"/>
              </a:rPr>
              <a:t> Lack of Robustness in AI Systems</a:t>
            </a:r>
          </a:p>
        </p:txBody>
      </p:sp>
      <p:sp>
        <p:nvSpPr>
          <p:cNvPr id="12" name="TextBox 11">
            <a:extLst>
              <a:ext uri="{FF2B5EF4-FFF2-40B4-BE49-F238E27FC236}">
                <a16:creationId xmlns:a16="http://schemas.microsoft.com/office/drawing/2014/main" id="{6A2B4582-4826-4D00-B076-4B3F4A3D8C46}"/>
              </a:ext>
            </a:extLst>
          </p:cNvPr>
          <p:cNvSpPr txBox="1"/>
          <p:nvPr/>
        </p:nvSpPr>
        <p:spPr bwMode="gray">
          <a:xfrm>
            <a:off x="9915525" y="5553514"/>
            <a:ext cx="2276475" cy="369332"/>
          </a:xfrm>
          <a:prstGeom prst="rect">
            <a:avLst/>
          </a:prstGeom>
          <a:noFill/>
        </p:spPr>
        <p:txBody>
          <a:bodyPr wrap="square">
            <a:spAutoFit/>
          </a:bodyPr>
          <a:lstStyle/>
          <a:p>
            <a:r>
              <a:rPr lang="en-US" b="1" dirty="0">
                <a:solidFill>
                  <a:srgbClr val="000000"/>
                </a:solidFill>
                <a:latin typeface="+mj-lt"/>
                <a:ea typeface="Verdana" panose="020B0604030504040204" pitchFamily="34" charset="0"/>
              </a:rPr>
              <a:t>[Gartner 2020]</a:t>
            </a:r>
          </a:p>
        </p:txBody>
      </p:sp>
      <p:sp>
        <p:nvSpPr>
          <p:cNvPr id="9" name="TextBox 8">
            <a:extLst>
              <a:ext uri="{FF2B5EF4-FFF2-40B4-BE49-F238E27FC236}">
                <a16:creationId xmlns:a16="http://schemas.microsoft.com/office/drawing/2014/main" id="{25B4AFA2-1B2E-4E2A-8FC6-4555ABFA95A6}"/>
              </a:ext>
            </a:extLst>
          </p:cNvPr>
          <p:cNvSpPr txBox="1"/>
          <p:nvPr/>
        </p:nvSpPr>
        <p:spPr bwMode="gray">
          <a:xfrm>
            <a:off x="3170199" y="6201998"/>
            <a:ext cx="5422079" cy="369332"/>
          </a:xfrm>
          <a:prstGeom prst="rect">
            <a:avLst/>
          </a:prstGeom>
          <a:noFill/>
        </p:spPr>
        <p:txBody>
          <a:bodyPr wrap="square">
            <a:spAutoFit/>
          </a:bodyPr>
          <a:lstStyle/>
          <a:p>
            <a:r>
              <a:rPr lang="en-US" b="1" dirty="0"/>
              <a:t>[Jordan 2019], [</a:t>
            </a:r>
            <a:r>
              <a:rPr lang="en-US" b="1" dirty="0" err="1"/>
              <a:t>D’Amour</a:t>
            </a:r>
            <a:r>
              <a:rPr lang="en-US" b="1" dirty="0"/>
              <a:t> et al. 2020] </a:t>
            </a:r>
            <a:endParaRPr lang="en-US" dirty="0"/>
          </a:p>
        </p:txBody>
      </p:sp>
      <p:sp>
        <p:nvSpPr>
          <p:cNvPr id="5" name="Slide Number Placeholder 3">
            <a:extLst>
              <a:ext uri="{FF2B5EF4-FFF2-40B4-BE49-F238E27FC236}">
                <a16:creationId xmlns:a16="http://schemas.microsoft.com/office/drawing/2014/main" id="{511CB48F-24AA-6385-6765-18CB50858FE5}"/>
              </a:ext>
            </a:extLst>
          </p:cNvPr>
          <p:cNvSpPr txBox="1">
            <a:spLocks/>
          </p:cNvSpPr>
          <p:nvPr/>
        </p:nvSpPr>
        <p:spPr>
          <a:xfrm>
            <a:off x="11535508" y="6526805"/>
            <a:ext cx="417312" cy="21005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4</a:t>
            </a:fld>
            <a:endParaRPr lang="en-US"/>
          </a:p>
        </p:txBody>
      </p:sp>
    </p:spTree>
    <p:custDataLst>
      <p:tags r:id="rId1"/>
    </p:custDataLst>
    <p:extLst>
      <p:ext uri="{BB962C8B-B14F-4D97-AF65-F5344CB8AC3E}">
        <p14:creationId xmlns:p14="http://schemas.microsoft.com/office/powerpoint/2010/main" val="748659278"/>
      </p:ext>
    </p:extLst>
  </p:cSld>
  <p:clrMapOvr>
    <a:masterClrMapping/>
  </p:clrMapOvr>
  <p:transition advTm="2268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40C2-9406-46B5-A8F1-C758F72718CF}"/>
              </a:ext>
            </a:extLst>
          </p:cNvPr>
          <p:cNvSpPr>
            <a:spLocks noGrp="1"/>
          </p:cNvSpPr>
          <p:nvPr>
            <p:ph type="title"/>
          </p:nvPr>
        </p:nvSpPr>
        <p:spPr/>
        <p:txBody>
          <a:bodyPr anchor="t">
            <a:normAutofit/>
          </a:bodyPr>
          <a:lstStyle/>
          <a:p>
            <a:r>
              <a:rPr lang="pt-BR" dirty="0"/>
              <a:t>Generalized Policy Iteration</a:t>
            </a:r>
            <a:endParaRPr lang="en-US" dirty="0"/>
          </a:p>
        </p:txBody>
      </p:sp>
      <p:pic>
        <p:nvPicPr>
          <p:cNvPr id="4" name="Content Placeholder 3">
            <a:extLst>
              <a:ext uri="{FF2B5EF4-FFF2-40B4-BE49-F238E27FC236}">
                <a16:creationId xmlns:a16="http://schemas.microsoft.com/office/drawing/2014/main" id="{F7FDF357-26F1-4585-BBB4-B653DAB8259E}"/>
              </a:ext>
            </a:extLst>
          </p:cNvPr>
          <p:cNvPicPr>
            <a:picLocks noGrp="1" noChangeAspect="1"/>
          </p:cNvPicPr>
          <p:nvPr>
            <p:ph idx="1"/>
          </p:nvPr>
        </p:nvPicPr>
        <p:blipFill>
          <a:blip r:embed="rId3"/>
          <a:stretch>
            <a:fillRect/>
          </a:stretch>
        </p:blipFill>
        <p:spPr>
          <a:xfrm>
            <a:off x="4468303" y="1212850"/>
            <a:ext cx="3493519" cy="2141538"/>
          </a:xfrm>
          <a:prstGeom prst="rect">
            <a:avLst/>
          </a:prstGeom>
        </p:spPr>
      </p:pic>
      <p:sp>
        <p:nvSpPr>
          <p:cNvPr id="7" name="TextBox 6">
            <a:extLst>
              <a:ext uri="{FF2B5EF4-FFF2-40B4-BE49-F238E27FC236}">
                <a16:creationId xmlns:a16="http://schemas.microsoft.com/office/drawing/2014/main" id="{33850961-A3D2-4E3C-A754-7A2A5842DC3F}"/>
              </a:ext>
            </a:extLst>
          </p:cNvPr>
          <p:cNvSpPr txBox="1"/>
          <p:nvPr/>
        </p:nvSpPr>
        <p:spPr bwMode="gray">
          <a:xfrm>
            <a:off x="590530" y="4370666"/>
            <a:ext cx="5171104" cy="2120926"/>
          </a:xfrm>
          <a:prstGeom prst="rect">
            <a:avLst/>
          </a:prstGeom>
          <a:noFill/>
        </p:spPr>
        <p:txBody>
          <a:bodyPr wrap="square" lIns="0" tIns="0" rIns="0" bIns="0" rtlCol="0">
            <a:noAutofit/>
          </a:bodyPr>
          <a:lstStyle/>
          <a:p>
            <a:pPr marL="342900" indent="-342900">
              <a:spcBef>
                <a:spcPts val="300"/>
              </a:spcBef>
              <a:spcAft>
                <a:spcPts val="300"/>
              </a:spcAft>
              <a:buClr>
                <a:schemeClr val="accent1"/>
              </a:buClr>
              <a:buSzPct val="90000"/>
              <a:buFont typeface="+mj-lt"/>
              <a:buAutoNum type="arabicPeriod"/>
            </a:pPr>
            <a:r>
              <a:rPr lang="pt-BR" u="sng" dirty="0"/>
              <a:t>Policy Evaluation</a:t>
            </a:r>
            <a:r>
              <a:rPr lang="en-US" dirty="0"/>
              <a:t>:</a:t>
            </a:r>
            <a:r>
              <a:rPr lang="pt-BR" dirty="0"/>
              <a:t> </a:t>
            </a:r>
          </a:p>
          <a:p>
            <a:pPr marL="342900" indent="-342900">
              <a:spcBef>
                <a:spcPts val="300"/>
              </a:spcBef>
              <a:spcAft>
                <a:spcPts val="300"/>
              </a:spcAft>
              <a:buClr>
                <a:schemeClr val="accent1"/>
              </a:buClr>
              <a:buSzPct val="90000"/>
              <a:buFont typeface="Arial" panose="020B0604020202020204" pitchFamily="34" charset="0"/>
              <a:buChar char="•"/>
            </a:pPr>
            <a:r>
              <a:rPr lang="pt-BR" dirty="0"/>
              <a:t>What? estimates V</a:t>
            </a:r>
            <a:r>
              <a:rPr lang="el-GR" baseline="48000" dirty="0"/>
              <a:t>ϖ</a:t>
            </a:r>
            <a:endParaRPr lang="en-US" baseline="48000" dirty="0"/>
          </a:p>
          <a:p>
            <a:pPr marL="342900" indent="-342900">
              <a:spcBef>
                <a:spcPts val="300"/>
              </a:spcBef>
              <a:spcAft>
                <a:spcPts val="300"/>
              </a:spcAft>
              <a:buClr>
                <a:schemeClr val="accent1"/>
              </a:buClr>
              <a:buSzPct val="90000"/>
              <a:buFont typeface="Arial" panose="020B0604020202020204" pitchFamily="34" charset="0"/>
              <a:buChar char="•"/>
            </a:pPr>
            <a:r>
              <a:rPr lang="en-US" dirty="0"/>
              <a:t>How? Iterative policy evaluation</a:t>
            </a:r>
            <a:endParaRPr lang="pt-BR" dirty="0"/>
          </a:p>
          <a:p>
            <a:pPr marL="342900" indent="-342900">
              <a:spcBef>
                <a:spcPts val="300"/>
              </a:spcBef>
              <a:spcAft>
                <a:spcPts val="300"/>
              </a:spcAft>
              <a:buClr>
                <a:schemeClr val="accent1"/>
              </a:buClr>
              <a:buSzPct val="90000"/>
              <a:buFont typeface="+mj-lt"/>
              <a:buAutoNum type="arabicPeriod" startAt="2"/>
            </a:pPr>
            <a:r>
              <a:rPr lang="pt-BR" u="sng" dirty="0"/>
              <a:t>Policy Improvement</a:t>
            </a:r>
            <a:r>
              <a:rPr lang="pt-BR" dirty="0"/>
              <a:t>: </a:t>
            </a:r>
          </a:p>
          <a:p>
            <a:pPr marL="285750" indent="-285750">
              <a:spcBef>
                <a:spcPts val="300"/>
              </a:spcBef>
              <a:spcAft>
                <a:spcPts val="300"/>
              </a:spcAft>
              <a:buClr>
                <a:schemeClr val="accent1"/>
              </a:buClr>
              <a:buSzPct val="90000"/>
              <a:buFont typeface="Arial" panose="020B0604020202020204" pitchFamily="34" charset="0"/>
              <a:buChar char="•"/>
            </a:pPr>
            <a:r>
              <a:rPr lang="pt-BR" dirty="0"/>
              <a:t>What? generates a </a:t>
            </a:r>
            <a:r>
              <a:rPr lang="el-GR" dirty="0"/>
              <a:t>ϖ</a:t>
            </a:r>
            <a:r>
              <a:rPr lang="en-US" dirty="0"/>
              <a:t>’ ≥ </a:t>
            </a:r>
            <a:r>
              <a:rPr lang="el-GR" dirty="0"/>
              <a:t>ϖ</a:t>
            </a:r>
            <a:endParaRPr lang="en-US" dirty="0"/>
          </a:p>
          <a:p>
            <a:pPr marL="285750" indent="-285750">
              <a:spcBef>
                <a:spcPts val="300"/>
              </a:spcBef>
              <a:spcAft>
                <a:spcPts val="300"/>
              </a:spcAft>
              <a:buClr>
                <a:schemeClr val="accent1"/>
              </a:buClr>
              <a:buSzPct val="90000"/>
              <a:buFont typeface="Arial" panose="020B0604020202020204" pitchFamily="34" charset="0"/>
              <a:buChar char="•"/>
            </a:pPr>
            <a:r>
              <a:rPr lang="en-US" dirty="0"/>
              <a:t>How? Greedy policy improvement</a:t>
            </a:r>
          </a:p>
        </p:txBody>
      </p:sp>
      <p:sp>
        <p:nvSpPr>
          <p:cNvPr id="8" name="Rectangle 7">
            <a:extLst>
              <a:ext uri="{FF2B5EF4-FFF2-40B4-BE49-F238E27FC236}">
                <a16:creationId xmlns:a16="http://schemas.microsoft.com/office/drawing/2014/main" id="{2B01D47D-27CF-48B8-88F1-E618A35FC47F}"/>
              </a:ext>
            </a:extLst>
          </p:cNvPr>
          <p:cNvSpPr/>
          <p:nvPr/>
        </p:nvSpPr>
        <p:spPr>
          <a:xfrm>
            <a:off x="9543991" y="3429000"/>
            <a:ext cx="1616148" cy="461665"/>
          </a:xfrm>
          <a:prstGeom prst="rect">
            <a:avLst/>
          </a:prstGeom>
        </p:spPr>
        <p:txBody>
          <a:bodyPr wrap="none">
            <a:spAutoFit/>
          </a:bodyPr>
          <a:lstStyle/>
          <a:p>
            <a:r>
              <a:rPr lang="el-GR" sz="2400" dirty="0"/>
              <a:t>ϖ</a:t>
            </a:r>
            <a:r>
              <a:rPr lang="en-US" sz="2400" dirty="0"/>
              <a:t>* ==V*</a:t>
            </a:r>
          </a:p>
        </p:txBody>
      </p:sp>
      <p:pic>
        <p:nvPicPr>
          <p:cNvPr id="9" name="Picture 8">
            <a:extLst>
              <a:ext uri="{FF2B5EF4-FFF2-40B4-BE49-F238E27FC236}">
                <a16:creationId xmlns:a16="http://schemas.microsoft.com/office/drawing/2014/main" id="{9D9F720E-D099-41C7-ABD9-EEFDE8729EA0}"/>
              </a:ext>
            </a:extLst>
          </p:cNvPr>
          <p:cNvPicPr>
            <a:picLocks noChangeAspect="1"/>
          </p:cNvPicPr>
          <p:nvPr/>
        </p:nvPicPr>
        <p:blipFill>
          <a:blip r:embed="rId4"/>
          <a:stretch>
            <a:fillRect/>
          </a:stretch>
        </p:blipFill>
        <p:spPr>
          <a:xfrm>
            <a:off x="497173" y="1010747"/>
            <a:ext cx="3461617" cy="2935358"/>
          </a:xfrm>
          <a:prstGeom prst="rect">
            <a:avLst/>
          </a:prstGeom>
        </p:spPr>
      </p:pic>
      <p:sp>
        <p:nvSpPr>
          <p:cNvPr id="10" name="TextBox 9">
            <a:extLst>
              <a:ext uri="{FF2B5EF4-FFF2-40B4-BE49-F238E27FC236}">
                <a16:creationId xmlns:a16="http://schemas.microsoft.com/office/drawing/2014/main" id="{C94E94AD-AE66-433A-B2AB-1DDE2F105441}"/>
              </a:ext>
            </a:extLst>
          </p:cNvPr>
          <p:cNvSpPr txBox="1"/>
          <p:nvPr/>
        </p:nvSpPr>
        <p:spPr bwMode="gray">
          <a:xfrm>
            <a:off x="7172300" y="5001300"/>
            <a:ext cx="2899176" cy="42357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Monte Carlo Evaluation</a:t>
            </a:r>
            <a:endParaRPr lang="en-US" dirty="0"/>
          </a:p>
        </p:txBody>
      </p:sp>
      <p:sp>
        <p:nvSpPr>
          <p:cNvPr id="11" name="TextBox 10">
            <a:extLst>
              <a:ext uri="{FF2B5EF4-FFF2-40B4-BE49-F238E27FC236}">
                <a16:creationId xmlns:a16="http://schemas.microsoft.com/office/drawing/2014/main" id="{1487CDB6-31D4-458B-8873-B8B62066F720}"/>
              </a:ext>
            </a:extLst>
          </p:cNvPr>
          <p:cNvSpPr txBox="1"/>
          <p:nvPr/>
        </p:nvSpPr>
        <p:spPr bwMode="gray">
          <a:xfrm>
            <a:off x="6652470" y="5674241"/>
            <a:ext cx="5402510" cy="1039754"/>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epsilon-Greedy (fixed exploration rate)</a:t>
            </a:r>
          </a:p>
          <a:p>
            <a:pPr marL="182563" indent="-182563">
              <a:spcBef>
                <a:spcPts val="300"/>
              </a:spcBef>
              <a:spcAft>
                <a:spcPts val="300"/>
              </a:spcAft>
              <a:buClr>
                <a:schemeClr val="accent1"/>
              </a:buClr>
              <a:buSzPct val="90000"/>
              <a:buFont typeface="Arial" panose="020B0604020202020204" pitchFamily="34" charset="0"/>
              <a:buChar char="■"/>
            </a:pPr>
            <a:r>
              <a:rPr lang="pt-BR" dirty="0"/>
              <a:t>Monte Carlo GLIE (decaying exploratoin rate)</a:t>
            </a:r>
          </a:p>
          <a:p>
            <a:pPr marL="182563" indent="-182563">
              <a:spcBef>
                <a:spcPts val="300"/>
              </a:spcBef>
              <a:spcAft>
                <a:spcPts val="300"/>
              </a:spcAft>
              <a:buClr>
                <a:schemeClr val="accent1"/>
              </a:buClr>
              <a:buSzPct val="90000"/>
              <a:buFont typeface="Arial" panose="020B0604020202020204" pitchFamily="34" charset="0"/>
              <a:buChar char="■"/>
            </a:pPr>
            <a:r>
              <a:rPr lang="pt-BR" dirty="0"/>
              <a:t>TD(0) and TD(lambda)</a:t>
            </a:r>
          </a:p>
          <a:p>
            <a:pPr marL="182563" indent="-182563">
              <a:spcBef>
                <a:spcPts val="300"/>
              </a:spcBef>
              <a:spcAft>
                <a:spcPts val="300"/>
              </a:spcAft>
              <a:buClr>
                <a:schemeClr val="accent1"/>
              </a:buClr>
              <a:buSzPct val="9000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A1C8BE8B-2190-4317-A811-CD6E26BC7A1C}"/>
              </a:ext>
            </a:extLst>
          </p:cNvPr>
          <p:cNvSpPr txBox="1"/>
          <p:nvPr/>
        </p:nvSpPr>
        <p:spPr bwMode="gray">
          <a:xfrm>
            <a:off x="6430367" y="4523871"/>
            <a:ext cx="4383042" cy="6584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b="1" dirty="0"/>
              <a:t>Variations to these components:</a:t>
            </a:r>
            <a:endParaRPr lang="en-US" b="1" dirty="0"/>
          </a:p>
        </p:txBody>
      </p:sp>
      <p:sp>
        <p:nvSpPr>
          <p:cNvPr id="13" name="Rectangle 12">
            <a:extLst>
              <a:ext uri="{FF2B5EF4-FFF2-40B4-BE49-F238E27FC236}">
                <a16:creationId xmlns:a16="http://schemas.microsoft.com/office/drawing/2014/main" id="{E02A1775-00D2-44D9-9099-B417C6DCBF8E}"/>
              </a:ext>
            </a:extLst>
          </p:cNvPr>
          <p:cNvSpPr/>
          <p:nvPr/>
        </p:nvSpPr>
        <p:spPr>
          <a:xfrm>
            <a:off x="7005740" y="1010747"/>
            <a:ext cx="2187522" cy="461665"/>
          </a:xfrm>
          <a:prstGeom prst="rect">
            <a:avLst/>
          </a:prstGeom>
        </p:spPr>
        <p:txBody>
          <a:bodyPr wrap="none">
            <a:spAutoFit/>
          </a:bodyPr>
          <a:lstStyle/>
          <a:p>
            <a:r>
              <a:rPr lang="en-US" sz="2400" dirty="0"/>
              <a:t>Convergence</a:t>
            </a:r>
          </a:p>
        </p:txBody>
      </p:sp>
      <p:cxnSp>
        <p:nvCxnSpPr>
          <p:cNvPr id="15" name="Straight Arrow Connector 14">
            <a:extLst>
              <a:ext uri="{FF2B5EF4-FFF2-40B4-BE49-F238E27FC236}">
                <a16:creationId xmlns:a16="http://schemas.microsoft.com/office/drawing/2014/main" id="{F4F0C6AB-9A1D-438D-9B80-D58F10A5D62E}"/>
              </a:ext>
            </a:extLst>
          </p:cNvPr>
          <p:cNvCxnSpPr/>
          <p:nvPr/>
        </p:nvCxnSpPr>
        <p:spPr bwMode="gray">
          <a:xfrm>
            <a:off x="4798503" y="5216542"/>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466BA8-2D08-46FC-8569-35349C5D2C5C}"/>
              </a:ext>
            </a:extLst>
          </p:cNvPr>
          <p:cNvCxnSpPr/>
          <p:nvPr/>
        </p:nvCxnSpPr>
        <p:spPr bwMode="gray">
          <a:xfrm>
            <a:off x="4928738" y="6281090"/>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3">
            <a:extLst>
              <a:ext uri="{FF2B5EF4-FFF2-40B4-BE49-F238E27FC236}">
                <a16:creationId xmlns:a16="http://schemas.microsoft.com/office/drawing/2014/main" id="{3B12E321-3081-4A6A-B95C-5D41CFE49A1F}"/>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40</a:t>
            </a:fld>
            <a:endParaRPr lang="en-US"/>
          </a:p>
        </p:txBody>
      </p:sp>
    </p:spTree>
    <p:extLst>
      <p:ext uri="{BB962C8B-B14F-4D97-AF65-F5344CB8AC3E}">
        <p14:creationId xmlns:p14="http://schemas.microsoft.com/office/powerpoint/2010/main" val="23928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50F4-4863-4A68-9182-157A6DDD0C99}"/>
              </a:ext>
            </a:extLst>
          </p:cNvPr>
          <p:cNvSpPr>
            <a:spLocks noGrp="1"/>
          </p:cNvSpPr>
          <p:nvPr>
            <p:ph type="title"/>
          </p:nvPr>
        </p:nvSpPr>
        <p:spPr/>
        <p:txBody>
          <a:bodyPr/>
          <a:lstStyle/>
          <a:p>
            <a:r>
              <a:rPr lang="pt-BR" dirty="0"/>
              <a:t>Monte Carlo Control</a:t>
            </a:r>
            <a:endParaRPr lang="en-US" dirty="0"/>
          </a:p>
        </p:txBody>
      </p:sp>
      <p:pic>
        <p:nvPicPr>
          <p:cNvPr id="7" name="Content Placeholder 3">
            <a:extLst>
              <a:ext uri="{FF2B5EF4-FFF2-40B4-BE49-F238E27FC236}">
                <a16:creationId xmlns:a16="http://schemas.microsoft.com/office/drawing/2014/main" id="{DC27B2F8-B081-43D0-8D47-CA52E927929C}"/>
              </a:ext>
            </a:extLst>
          </p:cNvPr>
          <p:cNvPicPr>
            <a:picLocks noGrp="1" noChangeAspect="1"/>
          </p:cNvPicPr>
          <p:nvPr>
            <p:ph idx="1"/>
          </p:nvPr>
        </p:nvPicPr>
        <p:blipFill>
          <a:blip r:embed="rId2"/>
          <a:stretch>
            <a:fillRect/>
          </a:stretch>
        </p:blipFill>
        <p:spPr>
          <a:xfrm>
            <a:off x="354626" y="1908576"/>
            <a:ext cx="4415594" cy="265713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5BD2B62-C100-4D2B-81A3-714E451C444E}"/>
                  </a:ext>
                </a:extLst>
              </p:cNvPr>
              <p:cNvSpPr/>
              <p:nvPr/>
            </p:nvSpPr>
            <p:spPr>
              <a:xfrm>
                <a:off x="696235" y="1293430"/>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6" name="Rectangle 5">
                <a:extLst>
                  <a:ext uri="{FF2B5EF4-FFF2-40B4-BE49-F238E27FC236}">
                    <a16:creationId xmlns:a16="http://schemas.microsoft.com/office/drawing/2014/main" id="{B5BD2B62-C100-4D2B-81A3-714E451C444E}"/>
                  </a:ext>
                </a:extLst>
              </p:cNvPr>
              <p:cNvSpPr>
                <a:spLocks noRot="1" noChangeAspect="1" noMove="1" noResize="1" noEditPoints="1" noAdjustHandles="1" noChangeArrowheads="1" noChangeShapeType="1" noTextEdit="1"/>
              </p:cNvSpPr>
              <p:nvPr/>
            </p:nvSpPr>
            <p:spPr>
              <a:xfrm>
                <a:off x="696235" y="1293430"/>
                <a:ext cx="3500574" cy="517065"/>
              </a:xfrm>
              <a:prstGeom prst="rect">
                <a:avLst/>
              </a:prstGeom>
              <a:blipFill>
                <a:blip r:embed="rId3"/>
                <a:stretch>
                  <a:fillRect b="-1176"/>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97470CF0-0BD5-46B6-9D4C-C100F9728D95}"/>
              </a:ext>
            </a:extLst>
          </p:cNvPr>
          <p:cNvCxnSpPr/>
          <p:nvPr/>
        </p:nvCxnSpPr>
        <p:spPr bwMode="gray">
          <a:xfrm rot="5400000" flipH="1" flipV="1">
            <a:off x="2693626" y="1875814"/>
            <a:ext cx="906011" cy="595618"/>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0F1A272-2994-4EBE-B85C-862852A8F4BC}"/>
              </a:ext>
            </a:extLst>
          </p:cNvPr>
          <p:cNvCxnSpPr>
            <a:cxnSpLocks/>
            <a:endCxn id="13" idx="0"/>
          </p:cNvCxnSpPr>
          <p:nvPr/>
        </p:nvCxnSpPr>
        <p:spPr bwMode="gray">
          <a:xfrm rot="5400000">
            <a:off x="2732765" y="4395660"/>
            <a:ext cx="723328" cy="220331"/>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B257BA-2013-49D7-BB38-39E663995B19}"/>
              </a:ext>
            </a:extLst>
          </p:cNvPr>
          <p:cNvSpPr txBox="1"/>
          <p:nvPr/>
        </p:nvSpPr>
        <p:spPr bwMode="gray">
          <a:xfrm>
            <a:off x="822121" y="4867489"/>
            <a:ext cx="4324283" cy="2665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No guarantee that </a:t>
            </a:r>
            <a:r>
              <a:rPr lang="pt-BR" sz="1600" dirty="0" err="1"/>
              <a:t>will</a:t>
            </a:r>
            <a:r>
              <a:rPr lang="pt-BR" sz="1600" dirty="0"/>
              <a:t> </a:t>
            </a:r>
            <a:r>
              <a:rPr lang="pt-BR" sz="1600" dirty="0" err="1"/>
              <a:t>find</a:t>
            </a:r>
            <a:r>
              <a:rPr lang="pt-BR" sz="1600" dirty="0"/>
              <a:t> the optimum</a:t>
            </a:r>
            <a:endParaRPr lang="en-US" sz="1600" dirty="0" err="1"/>
          </a:p>
        </p:txBody>
      </p:sp>
      <p:sp>
        <p:nvSpPr>
          <p:cNvPr id="23" name="TextBox 22">
            <a:extLst>
              <a:ext uri="{FF2B5EF4-FFF2-40B4-BE49-F238E27FC236}">
                <a16:creationId xmlns:a16="http://schemas.microsoft.com/office/drawing/2014/main" id="{1FAC4E79-5C93-4D9E-B99B-616B5305EAD6}"/>
              </a:ext>
            </a:extLst>
          </p:cNvPr>
          <p:cNvSpPr txBox="1"/>
          <p:nvPr/>
        </p:nvSpPr>
        <p:spPr bwMode="gray">
          <a:xfrm>
            <a:off x="6096000" y="1037635"/>
            <a:ext cx="4324283" cy="5329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u="sng" dirty="0"/>
              <a:t>Solution part-1</a:t>
            </a:r>
            <a:r>
              <a:rPr lang="pt-BR" sz="1600" dirty="0"/>
              <a:t>: use Q because it is based on state, action pairs</a:t>
            </a:r>
          </a:p>
        </p:txBody>
      </p:sp>
      <p:pic>
        <p:nvPicPr>
          <p:cNvPr id="24" name="Picture 23">
            <a:extLst>
              <a:ext uri="{FF2B5EF4-FFF2-40B4-BE49-F238E27FC236}">
                <a16:creationId xmlns:a16="http://schemas.microsoft.com/office/drawing/2014/main" id="{F0260DC6-B31E-419B-904F-FCC97425351C}"/>
              </a:ext>
            </a:extLst>
          </p:cNvPr>
          <p:cNvPicPr>
            <a:picLocks noChangeAspect="1"/>
          </p:cNvPicPr>
          <p:nvPr/>
        </p:nvPicPr>
        <p:blipFill>
          <a:blip r:embed="rId4"/>
          <a:stretch>
            <a:fillRect/>
          </a:stretch>
        </p:blipFill>
        <p:spPr>
          <a:xfrm>
            <a:off x="6003501" y="1608697"/>
            <a:ext cx="4824444" cy="3379762"/>
          </a:xfrm>
          <a:prstGeom prst="rect">
            <a:avLst/>
          </a:prstGeom>
        </p:spPr>
      </p:pic>
      <p:sp>
        <p:nvSpPr>
          <p:cNvPr id="25" name="Rectangle 24">
            <a:extLst>
              <a:ext uri="{FF2B5EF4-FFF2-40B4-BE49-F238E27FC236}">
                <a16:creationId xmlns:a16="http://schemas.microsoft.com/office/drawing/2014/main" id="{8269CF83-8A50-4B84-921A-681DF9F1345B}"/>
              </a:ext>
            </a:extLst>
          </p:cNvPr>
          <p:cNvSpPr/>
          <p:nvPr/>
        </p:nvSpPr>
        <p:spPr>
          <a:xfrm>
            <a:off x="6500388" y="5235590"/>
            <a:ext cx="5435972" cy="584775"/>
          </a:xfrm>
          <a:prstGeom prst="rect">
            <a:avLst/>
          </a:prstGeom>
        </p:spPr>
        <p:txBody>
          <a:bodyPr wrap="square">
            <a:spAutoFit/>
          </a:bodyPr>
          <a:lstStyle/>
          <a:p>
            <a:pPr>
              <a:spcBef>
                <a:spcPts val="300"/>
              </a:spcBef>
              <a:spcAft>
                <a:spcPts val="300"/>
              </a:spcAft>
              <a:buClr>
                <a:schemeClr val="accent1"/>
              </a:buClr>
              <a:buSzPct val="90000"/>
            </a:pPr>
            <a:r>
              <a:rPr lang="pt-BR" sz="1600" u="sng" dirty="0"/>
              <a:t>Solution part-2</a:t>
            </a:r>
            <a:r>
              <a:rPr lang="pt-BR" sz="1600" dirty="0"/>
              <a:t>: add randomness in the choice of action (e-Greedy)</a:t>
            </a:r>
            <a:endParaRPr lang="en-US" sz="1600" dirty="0" err="1"/>
          </a:p>
        </p:txBody>
      </p:sp>
      <p:cxnSp>
        <p:nvCxnSpPr>
          <p:cNvPr id="27" name="Connector: Elbow 26">
            <a:extLst>
              <a:ext uri="{FF2B5EF4-FFF2-40B4-BE49-F238E27FC236}">
                <a16:creationId xmlns:a16="http://schemas.microsoft.com/office/drawing/2014/main" id="{7D61D226-5DC7-48A3-B37E-732B29C11213}"/>
              </a:ext>
            </a:extLst>
          </p:cNvPr>
          <p:cNvCxnSpPr>
            <a:cxnSpLocks/>
            <a:endCxn id="23" idx="2"/>
          </p:cNvCxnSpPr>
          <p:nvPr/>
        </p:nvCxnSpPr>
        <p:spPr bwMode="gray">
          <a:xfrm rot="5400000" flipH="1" flipV="1">
            <a:off x="7825144" y="1740626"/>
            <a:ext cx="603046" cy="262949"/>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2D80D66-E29F-40AD-8A9A-FAEDA6F6F73D}"/>
              </a:ext>
            </a:extLst>
          </p:cNvPr>
          <p:cNvGrpSpPr/>
          <p:nvPr/>
        </p:nvGrpSpPr>
        <p:grpSpPr>
          <a:xfrm>
            <a:off x="3343430" y="5347005"/>
            <a:ext cx="2660073" cy="1366994"/>
            <a:chOff x="4322618" y="5347005"/>
            <a:chExt cx="2660073" cy="1366994"/>
          </a:xfrm>
        </p:grpSpPr>
        <p:sp>
          <p:nvSpPr>
            <p:cNvPr id="36" name="Double Brace 35">
              <a:extLst>
                <a:ext uri="{FF2B5EF4-FFF2-40B4-BE49-F238E27FC236}">
                  <a16:creationId xmlns:a16="http://schemas.microsoft.com/office/drawing/2014/main" id="{20D5D3EB-EC5E-473C-A0AC-36F2FCEAEA24}"/>
                </a:ext>
              </a:extLst>
            </p:cNvPr>
            <p:cNvSpPr/>
            <p:nvPr/>
          </p:nvSpPr>
          <p:spPr bwMode="gray">
            <a:xfrm>
              <a:off x="5089794" y="5950524"/>
              <a:ext cx="1705861"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37" name="Rectangle 36">
              <a:extLst>
                <a:ext uri="{FF2B5EF4-FFF2-40B4-BE49-F238E27FC236}">
                  <a16:creationId xmlns:a16="http://schemas.microsoft.com/office/drawing/2014/main" id="{7EEB5428-FA2C-42E3-9F31-CF972A43D0C4}"/>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38" name="Rectangle 37">
              <a:extLst>
                <a:ext uri="{FF2B5EF4-FFF2-40B4-BE49-F238E27FC236}">
                  <a16:creationId xmlns:a16="http://schemas.microsoft.com/office/drawing/2014/main" id="{C6C9F78A-D5FE-41F7-AC6D-6C77488D8A8A}"/>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28" name="Connector: Elbow 27">
            <a:extLst>
              <a:ext uri="{FF2B5EF4-FFF2-40B4-BE49-F238E27FC236}">
                <a16:creationId xmlns:a16="http://schemas.microsoft.com/office/drawing/2014/main" id="{25886992-58DC-47A2-98FB-B318933AFF67}"/>
              </a:ext>
            </a:extLst>
          </p:cNvPr>
          <p:cNvCxnSpPr>
            <a:cxnSpLocks/>
          </p:cNvCxnSpPr>
          <p:nvPr/>
        </p:nvCxnSpPr>
        <p:spPr bwMode="gray">
          <a:xfrm rot="5400000">
            <a:off x="7934153" y="4638960"/>
            <a:ext cx="949979" cy="243280"/>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1E9C09B-C0A2-4FC9-A7F8-EB1A30928492}"/>
              </a:ext>
            </a:extLst>
          </p:cNvPr>
          <p:cNvPicPr>
            <a:picLocks noChangeAspect="1"/>
          </p:cNvPicPr>
          <p:nvPr/>
        </p:nvPicPr>
        <p:blipFill>
          <a:blip r:embed="rId5"/>
          <a:stretch>
            <a:fillRect/>
          </a:stretch>
        </p:blipFill>
        <p:spPr>
          <a:xfrm>
            <a:off x="6064500" y="1788567"/>
            <a:ext cx="4879663" cy="3199892"/>
          </a:xfrm>
          <a:prstGeom prst="rect">
            <a:avLst/>
          </a:prstGeom>
        </p:spPr>
      </p:pic>
      <p:sp>
        <p:nvSpPr>
          <p:cNvPr id="3" name="Slide Number Placeholder 3">
            <a:extLst>
              <a:ext uri="{FF2B5EF4-FFF2-40B4-BE49-F238E27FC236}">
                <a16:creationId xmlns:a16="http://schemas.microsoft.com/office/drawing/2014/main" id="{BD254558-3175-D6CE-0D95-20F7D3F6D32A}"/>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41</a:t>
            </a:fld>
            <a:endParaRPr lang="en-US"/>
          </a:p>
        </p:txBody>
      </p:sp>
    </p:spTree>
    <p:extLst>
      <p:ext uri="{BB962C8B-B14F-4D97-AF65-F5344CB8AC3E}">
        <p14:creationId xmlns:p14="http://schemas.microsoft.com/office/powerpoint/2010/main" val="31423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D0FF-CCE7-4DF0-8DB7-522B2CA95569}"/>
              </a:ext>
            </a:extLst>
          </p:cNvPr>
          <p:cNvSpPr>
            <a:spLocks noGrp="1"/>
          </p:cNvSpPr>
          <p:nvPr>
            <p:ph type="title"/>
          </p:nvPr>
        </p:nvSpPr>
        <p:spPr/>
        <p:txBody>
          <a:bodyPr/>
          <a:lstStyle/>
          <a:p>
            <a:r>
              <a:rPr lang="pt-BR" dirty="0"/>
              <a:t>GLIE Monte Carlo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25F715-7A6B-4652-B8DF-2E6653DA7D39}"/>
                  </a:ext>
                </a:extLst>
              </p:cNvPr>
              <p:cNvSpPr>
                <a:spLocks noGrp="1"/>
              </p:cNvSpPr>
              <p:nvPr>
                <p:ph idx="1"/>
              </p:nvPr>
            </p:nvSpPr>
            <p:spPr>
              <a:xfrm>
                <a:off x="478369" y="1213308"/>
                <a:ext cx="11473384" cy="5092676"/>
              </a:xfrm>
            </p:spPr>
            <p:txBody>
              <a:bodyPr/>
              <a:lstStyle/>
              <a:p>
                <a:r>
                  <a:rPr lang="pt-BR" dirty="0"/>
                  <a:t>GLIE – </a:t>
                </a:r>
                <a:r>
                  <a:rPr lang="pt-BR" b="1" dirty="0"/>
                  <a:t>G</a:t>
                </a:r>
                <a:r>
                  <a:rPr lang="pt-BR" dirty="0"/>
                  <a:t>reedy in the </a:t>
                </a:r>
                <a:r>
                  <a:rPr lang="pt-BR" b="1" dirty="0"/>
                  <a:t>L</a:t>
                </a:r>
                <a:r>
                  <a:rPr lang="pt-BR" dirty="0"/>
                  <a:t>imit with </a:t>
                </a:r>
                <a:r>
                  <a:rPr lang="pt-BR" b="1" dirty="0"/>
                  <a:t>I</a:t>
                </a:r>
                <a:r>
                  <a:rPr lang="pt-BR" dirty="0"/>
                  <a:t>nfinite in </a:t>
                </a:r>
                <a:r>
                  <a:rPr lang="pt-BR" dirty="0" err="1"/>
                  <a:t>the</a:t>
                </a:r>
                <a:r>
                  <a:rPr lang="pt-BR" dirty="0"/>
                  <a:t> </a:t>
                </a:r>
                <a:r>
                  <a:rPr lang="pt-BR" dirty="0" err="1"/>
                  <a:t>limit</a:t>
                </a:r>
                <a:r>
                  <a:rPr lang="pt-BR" dirty="0"/>
                  <a:t> </a:t>
                </a:r>
                <a:r>
                  <a:rPr lang="pt-BR" b="1" dirty="0"/>
                  <a:t>E</a:t>
                </a:r>
                <a:r>
                  <a:rPr lang="pt-BR" dirty="0"/>
                  <a:t>xploration</a:t>
                </a:r>
              </a:p>
              <a:p>
                <a:pPr marL="342900" indent="-342900">
                  <a:buFont typeface="Arial" panose="020B0604020202020204" pitchFamily="34" charset="0"/>
                  <a:buChar char="•"/>
                </a:pPr>
                <a:endParaRPr lang="pt-BR" dirty="0"/>
              </a:p>
              <a:p>
                <a:pPr marL="342900" indent="-342900">
                  <a:buFont typeface="Arial" panose="020B0604020202020204" pitchFamily="34" charset="0"/>
                  <a:buChar char="•"/>
                </a:pPr>
                <a:r>
                  <a:rPr lang="pt-BR" dirty="0"/>
                  <a:t>Decays epsilon, for instance </a:t>
                </a:r>
                <a:r>
                  <a:rPr lang="el-GR" dirty="0"/>
                  <a:t>ε</a:t>
                </a:r>
                <a:r>
                  <a:rPr lang="pt-BR" dirty="0"/>
                  <a:t> </a:t>
                </a:r>
              </a:p>
              <a:p>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𝑘</m:t>
                        </m:r>
                      </m:den>
                    </m:f>
                  </m:oMath>
                </a14:m>
                <a:r>
                  <a:rPr lang="pt-BR" dirty="0"/>
                  <a:t>, where k is the episode count</a:t>
                </a:r>
              </a:p>
              <a:p>
                <a:endParaRPr lang="pt-BR" dirty="0"/>
              </a:p>
              <a:p>
                <a:pPr marL="342900" indent="-342900">
                  <a:buFont typeface="Arial" panose="020B0604020202020204" pitchFamily="34" charset="0"/>
                  <a:buChar char="•"/>
                </a:pPr>
                <a:r>
                  <a:rPr lang="pt-BR" dirty="0"/>
                  <a:t>All &lt;state,action&gt; pairs are explored indefinitely</a:t>
                </a:r>
              </a:p>
              <a:p>
                <a:pPr/>
                <a14:m>
                  <m:oMathPara xmlns:m="http://schemas.openxmlformats.org/officeDocument/2006/math">
                    <m:oMathParaPr>
                      <m:jc m:val="centerGroup"/>
                    </m:oMathParaPr>
                    <m:oMath xmlns:m="http://schemas.openxmlformats.org/officeDocument/2006/math">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sSub>
                        <m:sSubPr>
                          <m:ctrlPr>
                            <a:rPr lang="pt-BR"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m:oMathPara>
                </a14:m>
                <a:endParaRPr lang="pt-BR" dirty="0"/>
              </a:p>
              <a:p>
                <a:pPr marL="342900" indent="-342900">
                  <a:buFont typeface="Arial" panose="020B0604020202020204" pitchFamily="34" charset="0"/>
                  <a:buChar char="•"/>
                </a:pPr>
                <a:r>
                  <a:rPr lang="pt-BR" dirty="0"/>
                  <a:t>The policy </a:t>
                </a:r>
                <a:r>
                  <a:rPr lang="el-GR" sz="2000" dirty="0"/>
                  <a:t>ϖ</a:t>
                </a:r>
                <a:r>
                  <a:rPr lang="pt-BR" sz="2000" dirty="0"/>
                  <a:t> </a:t>
                </a:r>
                <a:r>
                  <a:rPr lang="pt-BR" dirty="0"/>
                  <a:t>converges to a greedy policy </a:t>
                </a:r>
              </a:p>
              <a:p>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en-US" b="0" i="1" smtClean="0">
                                  <a:latin typeface="Cambria Math" panose="02040503050406030204" pitchFamily="18" charset="0"/>
                                </a:rPr>
                                <m:t>𝑘</m:t>
                              </m:r>
                              <m:r>
                                <a:rPr lang="pt-BR" i="1" smtClean="0">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b="0" i="1" smtClean="0">
                              <a:latin typeface="Cambria Math" panose="02040503050406030204" pitchFamily="18" charset="0"/>
                            </a:rPr>
                            <m:t>)</m:t>
                          </m:r>
                        </m:e>
                      </m:func>
                    </m:oMath>
                  </m:oMathPara>
                </a14:m>
                <a:endParaRPr lang="en-US" b="0" dirty="0"/>
              </a:p>
              <a:p>
                <a:pPr marL="342900" indent="-342900">
                  <a:buFont typeface="Arial" panose="020B0604020202020204" pitchFamily="34" charset="0"/>
                  <a:buChar char="•"/>
                </a:pPr>
                <a:r>
                  <a:rPr lang="pt-BR" dirty="0"/>
                  <a:t>Theorem shows that it also converges to the optimal value-function</a:t>
                </a:r>
              </a:p>
              <a:p>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a:latin typeface="Cambria Math" panose="02040503050406030204" pitchFamily="18" charset="0"/>
                            </a:rPr>
                            <m:t>)</m:t>
                          </m:r>
                        </m:e>
                      </m:func>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3F25F715-7A6B-4652-B8DF-2E6653DA7D39}"/>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DB7BF5F-EF55-4C0B-9A87-1D785DC1DEB8}"/>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6" name="Rectangle 5">
            <a:extLst>
              <a:ext uri="{FF2B5EF4-FFF2-40B4-BE49-F238E27FC236}">
                <a16:creationId xmlns:a16="http://schemas.microsoft.com/office/drawing/2014/main" id="{DDCF2145-41F4-4942-832C-037519C343CE}"/>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sp>
        <p:nvSpPr>
          <p:cNvPr id="4" name="Slide Number Placeholder 3">
            <a:extLst>
              <a:ext uri="{FF2B5EF4-FFF2-40B4-BE49-F238E27FC236}">
                <a16:creationId xmlns:a16="http://schemas.microsoft.com/office/drawing/2014/main" id="{AE19CFC3-BBB9-7EFA-82ED-F1879F909815}"/>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42</a:t>
            </a:fld>
            <a:endParaRPr lang="en-US"/>
          </a:p>
        </p:txBody>
      </p:sp>
    </p:spTree>
    <p:extLst>
      <p:ext uri="{BB962C8B-B14F-4D97-AF65-F5344CB8AC3E}">
        <p14:creationId xmlns:p14="http://schemas.microsoft.com/office/powerpoint/2010/main" val="1636580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5DD9-3C49-4152-AE68-800F78C6824D}"/>
              </a:ext>
            </a:extLst>
          </p:cNvPr>
          <p:cNvSpPr>
            <a:spLocks noGrp="1"/>
          </p:cNvSpPr>
          <p:nvPr>
            <p:ph type="title"/>
          </p:nvPr>
        </p:nvSpPr>
        <p:spPr/>
        <p:txBody>
          <a:bodyPr/>
          <a:lstStyle/>
          <a:p>
            <a:r>
              <a:rPr lang="en-US" dirty="0"/>
              <a:t>On-Policy versus Off-Policy Control</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3C3B94D-6877-4D69-9F56-20EB08BF31BC}"/>
                  </a:ext>
                </a:extLst>
              </p:cNvPr>
              <p:cNvSpPr txBox="1">
                <a:spLocks/>
              </p:cNvSpPr>
              <p:nvPr/>
            </p:nvSpPr>
            <p:spPr bwMode="gray">
              <a:xfrm>
                <a:off x="718616" y="1631773"/>
                <a:ext cx="11473384" cy="3039294"/>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b="1" dirty="0"/>
                  <a:t>On-</a:t>
                </a:r>
                <a:r>
                  <a:rPr lang="pt-BR" b="1" dirty="0" err="1"/>
                  <a:t>Policy</a:t>
                </a:r>
                <a:endParaRPr lang="pt-BR" b="1" dirty="0"/>
              </a:p>
              <a:p>
                <a:pPr marL="342900" indent="-342900">
                  <a:buFont typeface="Arial" panose="020B0604020202020204" pitchFamily="34" charset="0"/>
                  <a:buChar char="•"/>
                </a:pPr>
                <a:r>
                  <a:rPr lang="pt-BR" dirty="0" err="1"/>
                  <a:t>Learn</a:t>
                </a:r>
                <a:r>
                  <a:rPr lang="pt-BR" dirty="0"/>
                  <a:t> on </a:t>
                </a:r>
                <a:r>
                  <a:rPr lang="pt-BR" dirty="0" err="1"/>
                  <a:t>the</a:t>
                </a:r>
                <a:r>
                  <a:rPr lang="pt-BR" dirty="0"/>
                  <a:t> </a:t>
                </a:r>
                <a:r>
                  <a:rPr lang="pt-BR" dirty="0" err="1"/>
                  <a:t>job</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14:m>
                  <m:oMath xmlns:m="http://schemas.openxmlformats.org/officeDocument/2006/math">
                    <m:r>
                      <a:rPr lang="en-US" sz="3200" i="1">
                        <a:latin typeface="Cambria Math" panose="02040503050406030204" pitchFamily="18" charset="0"/>
                      </a:rPr>
                      <m:t>𝜋</m:t>
                    </m:r>
                  </m:oMath>
                </a14:m>
                <a:endParaRPr lang="pt-BR" dirty="0"/>
              </a:p>
              <a:p>
                <a:endParaRPr lang="pt-BR" dirty="0"/>
              </a:p>
              <a:p>
                <a:r>
                  <a:rPr lang="pt-BR" b="1" dirty="0"/>
                  <a:t>Off-</a:t>
                </a:r>
                <a:r>
                  <a:rPr lang="pt-BR" b="1" dirty="0" err="1"/>
                  <a:t>Policy</a:t>
                </a:r>
                <a:endParaRPr lang="pt-BR" b="1" dirty="0"/>
              </a:p>
              <a:p>
                <a:pPr marL="342900" indent="-342900">
                  <a:buFont typeface="Arial" panose="020B0604020202020204" pitchFamily="34" charset="0"/>
                  <a:buChar char="•"/>
                </a:pPr>
                <a:r>
                  <a:rPr lang="pt-BR" dirty="0"/>
                  <a:t>Look over </a:t>
                </a:r>
                <a:r>
                  <a:rPr lang="pt-BR" dirty="0" err="1"/>
                  <a:t>someone</a:t>
                </a:r>
                <a:r>
                  <a:rPr lang="pt-BR" dirty="0"/>
                  <a:t> </a:t>
                </a:r>
                <a:r>
                  <a:rPr lang="pt-BR" dirty="0" err="1"/>
                  <a:t>else’s</a:t>
                </a:r>
                <a:r>
                  <a:rPr lang="pt-BR" dirty="0"/>
                  <a:t> </a:t>
                </a:r>
                <a:r>
                  <a:rPr lang="pt-BR" dirty="0" err="1"/>
                  <a:t>shoulder</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r>
                  <a:rPr lang="pt-BR" dirty="0" err="1"/>
                  <a:t>the</a:t>
                </a:r>
                <a:r>
                  <a:rPr lang="pt-BR" dirty="0"/>
                  <a:t> </a:t>
                </a:r>
                <a:r>
                  <a:rPr lang="pt-BR" dirty="0" err="1"/>
                  <a:t>environment</a:t>
                </a:r>
                <a:r>
                  <a:rPr lang="pt-BR" dirty="0"/>
                  <a:t>  </a:t>
                </a:r>
              </a:p>
            </p:txBody>
          </p:sp>
        </mc:Choice>
        <mc:Fallback xmlns="">
          <p:sp>
            <p:nvSpPr>
              <p:cNvPr id="5" name="Content Placeholder 2">
                <a:extLst>
                  <a:ext uri="{FF2B5EF4-FFF2-40B4-BE49-F238E27FC236}">
                    <a16:creationId xmlns:a16="http://schemas.microsoft.com/office/drawing/2014/main" id="{E3C3B94D-6877-4D69-9F56-20EB08BF31BC}"/>
                  </a:ext>
                </a:extLst>
              </p:cNvPr>
              <p:cNvSpPr txBox="1">
                <a:spLocks noRot="1" noChangeAspect="1" noMove="1" noResize="1" noEditPoints="1" noAdjustHandles="1" noChangeArrowheads="1" noChangeShapeType="1" noTextEdit="1"/>
              </p:cNvSpPr>
              <p:nvPr/>
            </p:nvSpPr>
            <p:spPr bwMode="gray">
              <a:xfrm>
                <a:off x="718616" y="1631773"/>
                <a:ext cx="11473384" cy="3039294"/>
              </a:xfrm>
              <a:prstGeom prst="rect">
                <a:avLst/>
              </a:prstGeom>
              <a:blipFill>
                <a:blip r:embed="rId2"/>
                <a:stretch>
                  <a:fillRect l="-1275" t="-2008" b="-2811"/>
                </a:stretch>
              </a:blipFill>
            </p:spPr>
            <p:txBody>
              <a:bodyPr/>
              <a:lstStyle/>
              <a:p>
                <a:r>
                  <a:rPr lang="en-US">
                    <a:noFill/>
                  </a:rPr>
                  <a:t> </a:t>
                </a:r>
              </a:p>
            </p:txBody>
          </p:sp>
        </mc:Fallback>
      </mc:AlternateContent>
      <p:sp>
        <p:nvSpPr>
          <p:cNvPr id="3" name="Slide Number Placeholder 3">
            <a:extLst>
              <a:ext uri="{FF2B5EF4-FFF2-40B4-BE49-F238E27FC236}">
                <a16:creationId xmlns:a16="http://schemas.microsoft.com/office/drawing/2014/main" id="{72144BD9-39FA-55A6-D911-03C2AB2F5BD4}"/>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43</a:t>
            </a:fld>
            <a:endParaRPr lang="en-US"/>
          </a:p>
        </p:txBody>
      </p:sp>
    </p:spTree>
    <p:extLst>
      <p:ext uri="{BB962C8B-B14F-4D97-AF65-F5344CB8AC3E}">
        <p14:creationId xmlns:p14="http://schemas.microsoft.com/office/powerpoint/2010/main" val="283331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4155-9A4B-4321-B6FD-2DD17F6C2441}"/>
              </a:ext>
            </a:extLst>
          </p:cNvPr>
          <p:cNvSpPr>
            <a:spLocks noGrp="1"/>
          </p:cNvSpPr>
          <p:nvPr>
            <p:ph type="title"/>
          </p:nvPr>
        </p:nvSpPr>
        <p:spPr/>
        <p:txBody>
          <a:bodyPr anchor="t">
            <a:normAutofit/>
          </a:bodyPr>
          <a:lstStyle/>
          <a:p>
            <a:r>
              <a:rPr lang="en-US" dirty="0" err="1"/>
              <a:t>Sarsa</a:t>
            </a:r>
            <a:r>
              <a:rPr lang="en-US" dirty="0"/>
              <a:t>: On-Policy TD Control </a:t>
            </a:r>
          </a:p>
        </p:txBody>
      </p:sp>
      <p:pic>
        <p:nvPicPr>
          <p:cNvPr id="4" name="Content Placeholder 3">
            <a:extLst>
              <a:ext uri="{FF2B5EF4-FFF2-40B4-BE49-F238E27FC236}">
                <a16:creationId xmlns:a16="http://schemas.microsoft.com/office/drawing/2014/main" id="{B43DA058-01CD-46A5-A1B1-D287BD74E2A3}"/>
              </a:ext>
            </a:extLst>
          </p:cNvPr>
          <p:cNvPicPr>
            <a:picLocks noGrp="1" noChangeAspect="1"/>
          </p:cNvPicPr>
          <p:nvPr>
            <p:ph idx="1"/>
          </p:nvPr>
        </p:nvPicPr>
        <p:blipFill>
          <a:blip r:embed="rId2"/>
          <a:stretch>
            <a:fillRect/>
          </a:stretch>
        </p:blipFill>
        <p:spPr>
          <a:xfrm>
            <a:off x="3058608" y="2034711"/>
            <a:ext cx="7811480" cy="3449709"/>
          </a:xfrm>
          <a:prstGeom prst="rect">
            <a:avLst/>
          </a:prstGeom>
        </p:spPr>
      </p:pic>
      <p:sp>
        <p:nvSpPr>
          <p:cNvPr id="7" name="Rectangle 6">
            <a:extLst>
              <a:ext uri="{FF2B5EF4-FFF2-40B4-BE49-F238E27FC236}">
                <a16:creationId xmlns:a16="http://schemas.microsoft.com/office/drawing/2014/main" id="{6096169F-2486-4769-817A-C1EBB45393A5}"/>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8" name="Rectangle 7">
            <a:extLst>
              <a:ext uri="{FF2B5EF4-FFF2-40B4-BE49-F238E27FC236}">
                <a16:creationId xmlns:a16="http://schemas.microsoft.com/office/drawing/2014/main" id="{14175F9A-539F-4DE9-8427-795E7331AE2D}"/>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pic>
        <p:nvPicPr>
          <p:cNvPr id="9" name="Picture 8">
            <a:extLst>
              <a:ext uri="{FF2B5EF4-FFF2-40B4-BE49-F238E27FC236}">
                <a16:creationId xmlns:a16="http://schemas.microsoft.com/office/drawing/2014/main" id="{5DD6C8B9-759C-49C2-BA4E-FA189FB83AAE}"/>
              </a:ext>
            </a:extLst>
          </p:cNvPr>
          <p:cNvPicPr>
            <a:picLocks noChangeAspect="1"/>
          </p:cNvPicPr>
          <p:nvPr/>
        </p:nvPicPr>
        <p:blipFill>
          <a:blip r:embed="rId3"/>
          <a:stretch>
            <a:fillRect/>
          </a:stretch>
        </p:blipFill>
        <p:spPr>
          <a:xfrm>
            <a:off x="620075" y="1028882"/>
            <a:ext cx="11210925" cy="781050"/>
          </a:xfrm>
          <a:prstGeom prst="rect">
            <a:avLst/>
          </a:prstGeom>
        </p:spPr>
      </p:pic>
      <p:sp>
        <p:nvSpPr>
          <p:cNvPr id="11" name="Oval 10">
            <a:extLst>
              <a:ext uri="{FF2B5EF4-FFF2-40B4-BE49-F238E27FC236}">
                <a16:creationId xmlns:a16="http://schemas.microsoft.com/office/drawing/2014/main" id="{15325478-A372-4735-AE06-1F002A2E8CCC}"/>
              </a:ext>
            </a:extLst>
          </p:cNvPr>
          <p:cNvSpPr/>
          <p:nvPr/>
        </p:nvSpPr>
        <p:spPr bwMode="gray">
          <a:xfrm>
            <a:off x="1557195" y="1998344"/>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Oval 11">
            <a:extLst>
              <a:ext uri="{FF2B5EF4-FFF2-40B4-BE49-F238E27FC236}">
                <a16:creationId xmlns:a16="http://schemas.microsoft.com/office/drawing/2014/main" id="{7A95C33E-C497-4EC1-A429-741132EFCE38}"/>
              </a:ext>
            </a:extLst>
          </p:cNvPr>
          <p:cNvSpPr/>
          <p:nvPr/>
        </p:nvSpPr>
        <p:spPr bwMode="gray">
          <a:xfrm>
            <a:off x="1557195" y="3679319"/>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 name="Oval 12">
            <a:extLst>
              <a:ext uri="{FF2B5EF4-FFF2-40B4-BE49-F238E27FC236}">
                <a16:creationId xmlns:a16="http://schemas.microsoft.com/office/drawing/2014/main" id="{489E03E3-E88E-41AE-84F7-7BBBD6ECB881}"/>
              </a:ext>
            </a:extLst>
          </p:cNvPr>
          <p:cNvSpPr/>
          <p:nvPr/>
        </p:nvSpPr>
        <p:spPr bwMode="gray">
          <a:xfrm>
            <a:off x="1430182" y="2717847"/>
            <a:ext cx="426043" cy="452674"/>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5" name="Straight Arrow Connector 14">
            <a:extLst>
              <a:ext uri="{FF2B5EF4-FFF2-40B4-BE49-F238E27FC236}">
                <a16:creationId xmlns:a16="http://schemas.microsoft.com/office/drawing/2014/main" id="{4F95219A-DB5B-4312-A3D2-732537E181F2}"/>
              </a:ext>
            </a:extLst>
          </p:cNvPr>
          <p:cNvCxnSpPr>
            <a:stCxn id="11" idx="4"/>
            <a:endCxn id="13" idx="0"/>
          </p:cNvCxnSpPr>
          <p:nvPr/>
        </p:nvCxnSpPr>
        <p:spPr bwMode="gray">
          <a:xfrm>
            <a:off x="1643203" y="2172835"/>
            <a:ext cx="1" cy="545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873F0C9-FBEF-4AAB-87A5-60EBD208D007}"/>
              </a:ext>
            </a:extLst>
          </p:cNvPr>
          <p:cNvCxnSpPr>
            <a:cxnSpLocks/>
            <a:stCxn id="13" idx="4"/>
            <a:endCxn id="12" idx="0"/>
          </p:cNvCxnSpPr>
          <p:nvPr/>
        </p:nvCxnSpPr>
        <p:spPr bwMode="gray">
          <a:xfrm flipH="1">
            <a:off x="1643203" y="3170521"/>
            <a:ext cx="1" cy="508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87B1DA8-ECD2-4557-BA20-C03498E195DE}"/>
              </a:ext>
            </a:extLst>
          </p:cNvPr>
          <p:cNvPicPr>
            <a:picLocks noChangeAspect="1"/>
          </p:cNvPicPr>
          <p:nvPr/>
        </p:nvPicPr>
        <p:blipFill>
          <a:blip r:embed="rId4"/>
          <a:stretch>
            <a:fillRect/>
          </a:stretch>
        </p:blipFill>
        <p:spPr>
          <a:xfrm>
            <a:off x="1774998" y="1839695"/>
            <a:ext cx="715812" cy="407846"/>
          </a:xfrm>
          <a:prstGeom prst="rect">
            <a:avLst/>
          </a:prstGeom>
        </p:spPr>
      </p:pic>
      <p:pic>
        <p:nvPicPr>
          <p:cNvPr id="23" name="Picture 22">
            <a:extLst>
              <a:ext uri="{FF2B5EF4-FFF2-40B4-BE49-F238E27FC236}">
                <a16:creationId xmlns:a16="http://schemas.microsoft.com/office/drawing/2014/main" id="{83D0DA1C-469E-4297-BED1-179BB4F3EF61}"/>
              </a:ext>
            </a:extLst>
          </p:cNvPr>
          <p:cNvPicPr>
            <a:picLocks noChangeAspect="1"/>
          </p:cNvPicPr>
          <p:nvPr/>
        </p:nvPicPr>
        <p:blipFill>
          <a:blip r:embed="rId5"/>
          <a:stretch>
            <a:fillRect/>
          </a:stretch>
        </p:blipFill>
        <p:spPr>
          <a:xfrm>
            <a:off x="1958876" y="2838076"/>
            <a:ext cx="600072" cy="476248"/>
          </a:xfrm>
          <a:prstGeom prst="rect">
            <a:avLst/>
          </a:prstGeom>
        </p:spPr>
      </p:pic>
      <p:pic>
        <p:nvPicPr>
          <p:cNvPr id="24" name="Picture 23">
            <a:extLst>
              <a:ext uri="{FF2B5EF4-FFF2-40B4-BE49-F238E27FC236}">
                <a16:creationId xmlns:a16="http://schemas.microsoft.com/office/drawing/2014/main" id="{2497D853-2989-45E7-9AE6-9B782AF84597}"/>
              </a:ext>
            </a:extLst>
          </p:cNvPr>
          <p:cNvPicPr>
            <a:picLocks noChangeAspect="1"/>
          </p:cNvPicPr>
          <p:nvPr/>
        </p:nvPicPr>
        <p:blipFill>
          <a:blip r:embed="rId6"/>
          <a:stretch>
            <a:fillRect/>
          </a:stretch>
        </p:blipFill>
        <p:spPr>
          <a:xfrm>
            <a:off x="1832868" y="2329319"/>
            <a:ext cx="600071" cy="385760"/>
          </a:xfrm>
          <a:prstGeom prst="rect">
            <a:avLst/>
          </a:prstGeom>
        </p:spPr>
      </p:pic>
      <p:pic>
        <p:nvPicPr>
          <p:cNvPr id="25" name="Picture 24">
            <a:extLst>
              <a:ext uri="{FF2B5EF4-FFF2-40B4-BE49-F238E27FC236}">
                <a16:creationId xmlns:a16="http://schemas.microsoft.com/office/drawing/2014/main" id="{86E3CC8D-FA27-4F46-843D-E742D69CA0D5}"/>
              </a:ext>
            </a:extLst>
          </p:cNvPr>
          <p:cNvPicPr>
            <a:picLocks noChangeAspect="1"/>
          </p:cNvPicPr>
          <p:nvPr/>
        </p:nvPicPr>
        <p:blipFill>
          <a:blip r:embed="rId7"/>
          <a:stretch>
            <a:fillRect/>
          </a:stretch>
        </p:blipFill>
        <p:spPr>
          <a:xfrm>
            <a:off x="1729211" y="3679319"/>
            <a:ext cx="612755" cy="369332"/>
          </a:xfrm>
          <a:prstGeom prst="rect">
            <a:avLst/>
          </a:prstGeom>
        </p:spPr>
      </p:pic>
      <p:sp>
        <p:nvSpPr>
          <p:cNvPr id="3" name="Slide Number Placeholder 3">
            <a:extLst>
              <a:ext uri="{FF2B5EF4-FFF2-40B4-BE49-F238E27FC236}">
                <a16:creationId xmlns:a16="http://schemas.microsoft.com/office/drawing/2014/main" id="{9C28E82A-D37F-9404-0C8D-CCE43D95B297}"/>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44</a:t>
            </a:fld>
            <a:endParaRPr lang="en-US"/>
          </a:p>
        </p:txBody>
      </p:sp>
    </p:spTree>
    <p:extLst>
      <p:ext uri="{BB962C8B-B14F-4D97-AF65-F5344CB8AC3E}">
        <p14:creationId xmlns:p14="http://schemas.microsoft.com/office/powerpoint/2010/main" val="38278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44E9-0DF8-4EE9-9FE5-91955ED3EECF}"/>
              </a:ext>
            </a:extLst>
          </p:cNvPr>
          <p:cNvSpPr>
            <a:spLocks noGrp="1"/>
          </p:cNvSpPr>
          <p:nvPr>
            <p:ph type="title"/>
          </p:nvPr>
        </p:nvSpPr>
        <p:spPr/>
        <p:txBody>
          <a:bodyPr/>
          <a:lstStyle/>
          <a:p>
            <a:r>
              <a:rPr lang="en-US" dirty="0"/>
              <a:t>Q-Learning: off-policy TD Control</a:t>
            </a:r>
          </a:p>
        </p:txBody>
      </p:sp>
      <p:pic>
        <p:nvPicPr>
          <p:cNvPr id="4" name="Picture 3">
            <a:extLst>
              <a:ext uri="{FF2B5EF4-FFF2-40B4-BE49-F238E27FC236}">
                <a16:creationId xmlns:a16="http://schemas.microsoft.com/office/drawing/2014/main" id="{833A2738-076C-4658-AE11-A6BAD3A2D70D}"/>
              </a:ext>
            </a:extLst>
          </p:cNvPr>
          <p:cNvPicPr>
            <a:picLocks noChangeAspect="1"/>
          </p:cNvPicPr>
          <p:nvPr/>
        </p:nvPicPr>
        <p:blipFill>
          <a:blip r:embed="rId2"/>
          <a:stretch>
            <a:fillRect/>
          </a:stretch>
        </p:blipFill>
        <p:spPr>
          <a:xfrm>
            <a:off x="868894" y="2607398"/>
            <a:ext cx="9722906" cy="4060880"/>
          </a:xfrm>
          <a:prstGeom prst="rect">
            <a:avLst/>
          </a:prstGeom>
        </p:spPr>
      </p:pic>
      <p:pic>
        <p:nvPicPr>
          <p:cNvPr id="5" name="Picture 4">
            <a:extLst>
              <a:ext uri="{FF2B5EF4-FFF2-40B4-BE49-F238E27FC236}">
                <a16:creationId xmlns:a16="http://schemas.microsoft.com/office/drawing/2014/main" id="{F59D7B38-BBD8-41D4-9542-C1A5B0C4D1C5}"/>
              </a:ext>
            </a:extLst>
          </p:cNvPr>
          <p:cNvPicPr>
            <a:picLocks noChangeAspect="1"/>
          </p:cNvPicPr>
          <p:nvPr/>
        </p:nvPicPr>
        <p:blipFill>
          <a:blip r:embed="rId3"/>
          <a:stretch>
            <a:fillRect/>
          </a:stretch>
        </p:blipFill>
        <p:spPr>
          <a:xfrm>
            <a:off x="1600200" y="1070993"/>
            <a:ext cx="8991600" cy="676275"/>
          </a:xfrm>
          <a:prstGeom prst="rect">
            <a:avLst/>
          </a:prstGeom>
        </p:spPr>
      </p:pic>
      <p:sp>
        <p:nvSpPr>
          <p:cNvPr id="6" name="TextBox 5">
            <a:extLst>
              <a:ext uri="{FF2B5EF4-FFF2-40B4-BE49-F238E27FC236}">
                <a16:creationId xmlns:a16="http://schemas.microsoft.com/office/drawing/2014/main" id="{646EA0DC-4C9C-4A56-93DA-1F23AB7648F9}"/>
              </a:ext>
            </a:extLst>
          </p:cNvPr>
          <p:cNvSpPr txBox="1"/>
          <p:nvPr/>
        </p:nvSpPr>
        <p:spPr bwMode="gray">
          <a:xfrm>
            <a:off x="5656997" y="2995684"/>
            <a:ext cx="914400" cy="91440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7" name="TextBox 6">
            <a:extLst>
              <a:ext uri="{FF2B5EF4-FFF2-40B4-BE49-F238E27FC236}">
                <a16:creationId xmlns:a16="http://schemas.microsoft.com/office/drawing/2014/main" id="{E6E44B0F-0464-4356-8080-62820F8614E1}"/>
              </a:ext>
            </a:extLst>
          </p:cNvPr>
          <p:cNvSpPr txBox="1"/>
          <p:nvPr/>
        </p:nvSpPr>
        <p:spPr bwMode="gray">
          <a:xfrm>
            <a:off x="7492621" y="2674961"/>
            <a:ext cx="45719" cy="45719"/>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8" name="TextBox 7">
            <a:extLst>
              <a:ext uri="{FF2B5EF4-FFF2-40B4-BE49-F238E27FC236}">
                <a16:creationId xmlns:a16="http://schemas.microsoft.com/office/drawing/2014/main" id="{E3C5DFA4-9AB2-4833-9967-EDCDBDF76170}"/>
              </a:ext>
            </a:extLst>
          </p:cNvPr>
          <p:cNvSpPr txBox="1"/>
          <p:nvPr/>
        </p:nvSpPr>
        <p:spPr bwMode="gray">
          <a:xfrm>
            <a:off x="6998328" y="2046083"/>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Choose among all possible actions</a:t>
            </a:r>
          </a:p>
        </p:txBody>
      </p:sp>
      <p:sp>
        <p:nvSpPr>
          <p:cNvPr id="9" name="Rectangle 8">
            <a:extLst>
              <a:ext uri="{FF2B5EF4-FFF2-40B4-BE49-F238E27FC236}">
                <a16:creationId xmlns:a16="http://schemas.microsoft.com/office/drawing/2014/main" id="{C32B898F-44A3-4BD3-966A-CA7B32F35FB9}"/>
              </a:ext>
            </a:extLst>
          </p:cNvPr>
          <p:cNvSpPr/>
          <p:nvPr/>
        </p:nvSpPr>
        <p:spPr bwMode="gray">
          <a:xfrm>
            <a:off x="6708618" y="1751673"/>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1" name="Connector: Elbow 10">
            <a:extLst>
              <a:ext uri="{FF2B5EF4-FFF2-40B4-BE49-F238E27FC236}">
                <a16:creationId xmlns:a16="http://schemas.microsoft.com/office/drawing/2014/main" id="{C4250202-DCD4-4483-A77F-C09E1196DC1D}"/>
              </a:ext>
            </a:extLst>
          </p:cNvPr>
          <p:cNvCxnSpPr>
            <a:stCxn id="9" idx="2"/>
            <a:endCxn id="8" idx="0"/>
          </p:cNvCxnSpPr>
          <p:nvPr/>
        </p:nvCxnSpPr>
        <p:spPr bwMode="gray">
          <a:xfrm rot="16200000" flipH="1">
            <a:off x="8118646" y="1369665"/>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3">
            <a:extLst>
              <a:ext uri="{FF2B5EF4-FFF2-40B4-BE49-F238E27FC236}">
                <a16:creationId xmlns:a16="http://schemas.microsoft.com/office/drawing/2014/main" id="{A6432979-A3C5-2BE7-9B4C-E1FA50E55EBC}"/>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45</a:t>
            </a:fld>
            <a:endParaRPr lang="en-US"/>
          </a:p>
        </p:txBody>
      </p:sp>
    </p:spTree>
    <p:extLst>
      <p:ext uri="{BB962C8B-B14F-4D97-AF65-F5344CB8AC3E}">
        <p14:creationId xmlns:p14="http://schemas.microsoft.com/office/powerpoint/2010/main" val="145182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1E22-C2E6-4CA2-8419-8705EA88195F}"/>
              </a:ext>
            </a:extLst>
          </p:cNvPr>
          <p:cNvSpPr>
            <a:spLocks noGrp="1"/>
          </p:cNvSpPr>
          <p:nvPr>
            <p:ph type="title"/>
          </p:nvPr>
        </p:nvSpPr>
        <p:spPr/>
        <p:txBody>
          <a:bodyPr anchor="t">
            <a:normAutofit/>
          </a:bodyPr>
          <a:lstStyle/>
          <a:p>
            <a:r>
              <a:rPr lang="en-US" dirty="0"/>
              <a:t>Comparing </a:t>
            </a:r>
            <a:r>
              <a:rPr lang="en-US" dirty="0" err="1"/>
              <a:t>Sarsa</a:t>
            </a:r>
            <a:r>
              <a:rPr lang="en-US" dirty="0"/>
              <a:t> and Q-Learning</a:t>
            </a:r>
          </a:p>
        </p:txBody>
      </p:sp>
      <p:pic>
        <p:nvPicPr>
          <p:cNvPr id="4" name="Content Placeholder 3">
            <a:extLst>
              <a:ext uri="{FF2B5EF4-FFF2-40B4-BE49-F238E27FC236}">
                <a16:creationId xmlns:a16="http://schemas.microsoft.com/office/drawing/2014/main" id="{A5EB0CA4-3B70-43A2-8285-FE52B3F20B62}"/>
              </a:ext>
            </a:extLst>
          </p:cNvPr>
          <p:cNvPicPr>
            <a:picLocks noGrp="1" noChangeAspect="1"/>
          </p:cNvPicPr>
          <p:nvPr>
            <p:ph idx="1"/>
          </p:nvPr>
        </p:nvPicPr>
        <p:blipFill>
          <a:blip r:embed="rId2"/>
          <a:stretch>
            <a:fillRect/>
          </a:stretch>
        </p:blipFill>
        <p:spPr>
          <a:xfrm>
            <a:off x="478369" y="1597069"/>
            <a:ext cx="5540375" cy="2322513"/>
          </a:xfrm>
          <a:prstGeom prst="rect">
            <a:avLst/>
          </a:prstGeom>
        </p:spPr>
      </p:pic>
      <p:pic>
        <p:nvPicPr>
          <p:cNvPr id="5" name="Picture 4">
            <a:extLst>
              <a:ext uri="{FF2B5EF4-FFF2-40B4-BE49-F238E27FC236}">
                <a16:creationId xmlns:a16="http://schemas.microsoft.com/office/drawing/2014/main" id="{C872852B-7571-486E-8C7A-CA20C3A69C9A}"/>
              </a:ext>
            </a:extLst>
          </p:cNvPr>
          <p:cNvPicPr>
            <a:picLocks noChangeAspect="1"/>
          </p:cNvPicPr>
          <p:nvPr/>
        </p:nvPicPr>
        <p:blipFill>
          <a:blip r:embed="rId3"/>
          <a:stretch>
            <a:fillRect/>
          </a:stretch>
        </p:blipFill>
        <p:spPr>
          <a:xfrm>
            <a:off x="6101294" y="1597069"/>
            <a:ext cx="5676900" cy="2322513"/>
          </a:xfrm>
          <a:prstGeom prst="rect">
            <a:avLst/>
          </a:prstGeom>
        </p:spPr>
      </p:pic>
      <p:cxnSp>
        <p:nvCxnSpPr>
          <p:cNvPr id="8" name="Straight Connector 7">
            <a:extLst>
              <a:ext uri="{FF2B5EF4-FFF2-40B4-BE49-F238E27FC236}">
                <a16:creationId xmlns:a16="http://schemas.microsoft.com/office/drawing/2014/main" id="{5DA0FD22-8351-4616-AA35-0BCAB559B446}"/>
              </a:ext>
            </a:extLst>
          </p:cNvPr>
          <p:cNvCxnSpPr/>
          <p:nvPr/>
        </p:nvCxnSpPr>
        <p:spPr bwMode="gray">
          <a:xfrm>
            <a:off x="856878" y="280192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C7C0FF-4536-4597-B434-6BE588016E90}"/>
              </a:ext>
            </a:extLst>
          </p:cNvPr>
          <p:cNvCxnSpPr/>
          <p:nvPr/>
        </p:nvCxnSpPr>
        <p:spPr bwMode="gray">
          <a:xfrm>
            <a:off x="1042834" y="3281494"/>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1891EA-FA62-4948-A8B0-D70BBDA8C018}"/>
              </a:ext>
            </a:extLst>
          </p:cNvPr>
          <p:cNvCxnSpPr/>
          <p:nvPr/>
        </p:nvCxnSpPr>
        <p:spPr bwMode="gray">
          <a:xfrm>
            <a:off x="6671847" y="303821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94CD8F07-712B-475F-87C0-3BDF569A7597}"/>
              </a:ext>
            </a:extLst>
          </p:cNvPr>
          <p:cNvSpPr/>
          <p:nvPr/>
        </p:nvSpPr>
        <p:spPr bwMode="gray">
          <a:xfrm>
            <a:off x="4996845" y="3069823"/>
            <a:ext cx="159390" cy="543863"/>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FDD99D-0AE2-432C-9D5C-5BF445BEFD62}"/>
              </a:ext>
            </a:extLst>
          </p:cNvPr>
          <p:cNvCxnSpPr>
            <a:stCxn id="11" idx="1"/>
          </p:cNvCxnSpPr>
          <p:nvPr/>
        </p:nvCxnSpPr>
        <p:spPr bwMode="gray">
          <a:xfrm>
            <a:off x="5156235" y="3341755"/>
            <a:ext cx="1426974" cy="545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3DE7DF2-8CB8-4A42-A30A-740CB534DB50}"/>
              </a:ext>
            </a:extLst>
          </p:cNvPr>
          <p:cNvGrpSpPr/>
          <p:nvPr/>
        </p:nvGrpSpPr>
        <p:grpSpPr>
          <a:xfrm>
            <a:off x="681688" y="2963678"/>
            <a:ext cx="9570860" cy="2579499"/>
            <a:chOff x="822716" y="4047688"/>
            <a:chExt cx="9699740" cy="2579499"/>
          </a:xfrm>
        </p:grpSpPr>
        <p:sp>
          <p:nvSpPr>
            <p:cNvPr id="6" name="TextBox 5">
              <a:extLst>
                <a:ext uri="{FF2B5EF4-FFF2-40B4-BE49-F238E27FC236}">
                  <a16:creationId xmlns:a16="http://schemas.microsoft.com/office/drawing/2014/main" id="{876C0BF8-0373-4AF4-A1FB-EA736AFA2769}"/>
                </a:ext>
              </a:extLst>
            </p:cNvPr>
            <p:cNvSpPr txBox="1"/>
            <p:nvPr/>
          </p:nvSpPr>
          <p:spPr bwMode="gray">
            <a:xfrm>
              <a:off x="3400598" y="5295809"/>
              <a:ext cx="6727155" cy="1331378"/>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Q-Learning does not follow any given policy to update the Q-value</a:t>
              </a:r>
            </a:p>
            <a:p>
              <a:pPr marL="182563" indent="-182563">
                <a:spcBef>
                  <a:spcPts val="300"/>
                </a:spcBef>
                <a:spcAft>
                  <a:spcPts val="300"/>
                </a:spcAft>
                <a:buClr>
                  <a:schemeClr val="accent1"/>
                </a:buClr>
                <a:buSzPct val="90000"/>
                <a:buFont typeface="Arial" panose="020B0604020202020204" pitchFamily="34" charset="0"/>
                <a:buChar char="■"/>
              </a:pPr>
              <a:endParaRPr lang="en-US" sz="1600" dirty="0"/>
            </a:p>
            <a:p>
              <a:pPr marL="182563" indent="-182563">
                <a:spcBef>
                  <a:spcPts val="300"/>
                </a:spcBef>
                <a:spcAft>
                  <a:spcPts val="300"/>
                </a:spcAft>
                <a:buClr>
                  <a:schemeClr val="accent1"/>
                </a:buClr>
                <a:buSzPct val="90000"/>
                <a:buFont typeface="Arial" panose="020B0604020202020204" pitchFamily="34" charset="0"/>
                <a:buChar char="■"/>
              </a:pPr>
              <a:r>
                <a:rPr lang="en-US" sz="1600" dirty="0"/>
                <a:t>However, Q-Learning still follows a “behavioral” policy in order to determine which state-action pairs to visit</a:t>
              </a:r>
              <a:endParaRPr lang="en-US" sz="1600" b="1" dirty="0"/>
            </a:p>
          </p:txBody>
        </p:sp>
        <p:grpSp>
          <p:nvGrpSpPr>
            <p:cNvPr id="97" name="Group 96">
              <a:extLst>
                <a:ext uri="{FF2B5EF4-FFF2-40B4-BE49-F238E27FC236}">
                  <a16:creationId xmlns:a16="http://schemas.microsoft.com/office/drawing/2014/main" id="{3C1B3038-F24F-423E-885A-1C9CDD284369}"/>
                </a:ext>
              </a:extLst>
            </p:cNvPr>
            <p:cNvGrpSpPr/>
            <p:nvPr/>
          </p:nvGrpSpPr>
          <p:grpSpPr>
            <a:xfrm>
              <a:off x="822716" y="4047688"/>
              <a:ext cx="9699740" cy="2394292"/>
              <a:chOff x="677863" y="4047691"/>
              <a:chExt cx="9699740" cy="2394292"/>
            </a:xfrm>
          </p:grpSpPr>
          <p:sp>
            <p:nvSpPr>
              <p:cNvPr id="85" name="Isosceles Triangle 84">
                <a:extLst>
                  <a:ext uri="{FF2B5EF4-FFF2-40B4-BE49-F238E27FC236}">
                    <a16:creationId xmlns:a16="http://schemas.microsoft.com/office/drawing/2014/main" id="{7855E374-BED6-4E02-832F-0C94844781CE}"/>
                  </a:ext>
                </a:extLst>
              </p:cNvPr>
              <p:cNvSpPr/>
              <p:nvPr/>
            </p:nvSpPr>
            <p:spPr bwMode="gray">
              <a:xfrm rot="16200000" flipH="1">
                <a:off x="8826299" y="40515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6" name="Connector: Elbow 85">
                <a:extLst>
                  <a:ext uri="{FF2B5EF4-FFF2-40B4-BE49-F238E27FC236}">
                    <a16:creationId xmlns:a16="http://schemas.microsoft.com/office/drawing/2014/main" id="{765B1E88-70EA-49FD-944A-FF11D6253C75}"/>
                  </a:ext>
                </a:extLst>
              </p:cNvPr>
              <p:cNvCxnSpPr>
                <a:cxnSpLocks/>
                <a:stCxn id="85" idx="3"/>
              </p:cNvCxnSpPr>
              <p:nvPr/>
            </p:nvCxnSpPr>
            <p:spPr bwMode="gray">
              <a:xfrm>
                <a:off x="9078649" y="4232171"/>
                <a:ext cx="1298953" cy="2066255"/>
              </a:xfrm>
              <a:prstGeom prst="bentConnector3">
                <a:avLst>
                  <a:gd name="adj1" fmla="val 109223"/>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Isosceles Triangle 86">
                <a:extLst>
                  <a:ext uri="{FF2B5EF4-FFF2-40B4-BE49-F238E27FC236}">
                    <a16:creationId xmlns:a16="http://schemas.microsoft.com/office/drawing/2014/main" id="{0091B1E9-9C3F-4EAA-8682-DF71FE474980}"/>
                  </a:ext>
                </a:extLst>
              </p:cNvPr>
              <p:cNvSpPr/>
              <p:nvPr/>
            </p:nvSpPr>
            <p:spPr bwMode="gray">
              <a:xfrm rot="5400000">
                <a:off x="786659" y="393889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Isosceles Triangle 87">
                <a:extLst>
                  <a:ext uri="{FF2B5EF4-FFF2-40B4-BE49-F238E27FC236}">
                    <a16:creationId xmlns:a16="http://schemas.microsoft.com/office/drawing/2014/main" id="{06F1C55E-3758-4658-8DC8-01E84EDD0BF1}"/>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9" name="Isosceles Triangle 88">
                <a:extLst>
                  <a:ext uri="{FF2B5EF4-FFF2-40B4-BE49-F238E27FC236}">
                    <a16:creationId xmlns:a16="http://schemas.microsoft.com/office/drawing/2014/main" id="{FE02E0F7-B6D3-4BAA-8846-FEFA21CD44A4}"/>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0" name="Isosceles Triangle 89">
                <a:extLst>
                  <a:ext uri="{FF2B5EF4-FFF2-40B4-BE49-F238E27FC236}">
                    <a16:creationId xmlns:a16="http://schemas.microsoft.com/office/drawing/2014/main" id="{4215F8E6-9E99-436A-9949-678C8785E7B7}"/>
                  </a:ext>
                </a:extLst>
              </p:cNvPr>
              <p:cNvSpPr/>
              <p:nvPr/>
            </p:nvSpPr>
            <p:spPr bwMode="gray">
              <a:xfrm rot="5400000">
                <a:off x="786659"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2" name="Isosceles Triangle 91">
                <a:extLst>
                  <a:ext uri="{FF2B5EF4-FFF2-40B4-BE49-F238E27FC236}">
                    <a16:creationId xmlns:a16="http://schemas.microsoft.com/office/drawing/2014/main" id="{3F777B7E-AD8C-46DE-8892-F42C25C772A4}"/>
                  </a:ext>
                </a:extLst>
              </p:cNvPr>
              <p:cNvSpPr/>
              <p:nvPr/>
            </p:nvSpPr>
            <p:spPr bwMode="gray">
              <a:xfrm rot="16200000" flipH="1">
                <a:off x="10125254" y="611785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3" name="Isosceles Triangle 92">
                <a:extLst>
                  <a:ext uri="{FF2B5EF4-FFF2-40B4-BE49-F238E27FC236}">
                    <a16:creationId xmlns:a16="http://schemas.microsoft.com/office/drawing/2014/main" id="{6A8D3A51-6DC3-4C83-91AF-8F0BB2A0C747}"/>
                  </a:ext>
                </a:extLst>
              </p:cNvPr>
              <p:cNvSpPr/>
              <p:nvPr/>
            </p:nvSpPr>
            <p:spPr bwMode="gray">
              <a:xfrm rot="5400000">
                <a:off x="786660"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4" name="Isosceles Triangle 93">
                <a:extLst>
                  <a:ext uri="{FF2B5EF4-FFF2-40B4-BE49-F238E27FC236}">
                    <a16:creationId xmlns:a16="http://schemas.microsoft.com/office/drawing/2014/main" id="{099E2338-79E1-449A-BCD1-D64C0145B194}"/>
                  </a:ext>
                </a:extLst>
              </p:cNvPr>
              <p:cNvSpPr/>
              <p:nvPr/>
            </p:nvSpPr>
            <p:spPr bwMode="gray">
              <a:xfrm rot="5400000">
                <a:off x="786660" y="39388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5" name="Connector: Elbow 94">
                <a:extLst>
                  <a:ext uri="{FF2B5EF4-FFF2-40B4-BE49-F238E27FC236}">
                    <a16:creationId xmlns:a16="http://schemas.microsoft.com/office/drawing/2014/main" id="{20714C4B-E0C8-4565-8F78-91BFD00BE51C}"/>
                  </a:ext>
                </a:extLst>
              </p:cNvPr>
              <p:cNvCxnSpPr>
                <a:cxnSpLocks/>
                <a:stCxn id="94" idx="3"/>
                <a:endCxn id="96" idx="3"/>
              </p:cNvCxnSpPr>
              <p:nvPr/>
            </p:nvCxnSpPr>
            <p:spPr bwMode="gray">
              <a:xfrm rot="10800000" flipH="1" flipV="1">
                <a:off x="677864" y="4119470"/>
                <a:ext cx="2183179" cy="2250735"/>
              </a:xfrm>
              <a:prstGeom prst="bentConnector3">
                <a:avLst>
                  <a:gd name="adj1" fmla="val -14710"/>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65E363B4-6233-492C-8F08-EA859323954C}"/>
                  </a:ext>
                </a:extLst>
              </p:cNvPr>
              <p:cNvSpPr/>
              <p:nvPr/>
            </p:nvSpPr>
            <p:spPr bwMode="gray">
              <a:xfrm rot="5400000">
                <a:off x="2969839" y="618963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grpSp>
      <p:sp>
        <p:nvSpPr>
          <p:cNvPr id="102" name="Isosceles Triangle 101">
            <a:extLst>
              <a:ext uri="{FF2B5EF4-FFF2-40B4-BE49-F238E27FC236}">
                <a16:creationId xmlns:a16="http://schemas.microsoft.com/office/drawing/2014/main" id="{8F770C5C-8FFB-451E-892C-373C0B7C7E38}"/>
              </a:ext>
            </a:extLst>
          </p:cNvPr>
          <p:cNvSpPr/>
          <p:nvPr/>
        </p:nvSpPr>
        <p:spPr bwMode="gray">
          <a:xfrm rot="16200000" flipH="1">
            <a:off x="8718022" y="296102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3" name="Isosceles Triangle 102">
            <a:extLst>
              <a:ext uri="{FF2B5EF4-FFF2-40B4-BE49-F238E27FC236}">
                <a16:creationId xmlns:a16="http://schemas.microsoft.com/office/drawing/2014/main" id="{E92080FC-4FFD-44AF-8E2F-7B66FFF0B8BB}"/>
              </a:ext>
            </a:extLst>
          </p:cNvPr>
          <p:cNvSpPr/>
          <p:nvPr/>
        </p:nvSpPr>
        <p:spPr bwMode="gray">
          <a:xfrm rot="5400000">
            <a:off x="790484" y="285488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 name="Slide Number Placeholder 3">
            <a:extLst>
              <a:ext uri="{FF2B5EF4-FFF2-40B4-BE49-F238E27FC236}">
                <a16:creationId xmlns:a16="http://schemas.microsoft.com/office/drawing/2014/main" id="{22FA84C5-53D8-A43F-2CDB-88A30D1EDFFF}"/>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46</a:t>
            </a:fld>
            <a:endParaRPr lang="en-US"/>
          </a:p>
        </p:txBody>
      </p:sp>
    </p:spTree>
    <p:extLst>
      <p:ext uri="{BB962C8B-B14F-4D97-AF65-F5344CB8AC3E}">
        <p14:creationId xmlns:p14="http://schemas.microsoft.com/office/powerpoint/2010/main" val="38750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randombar(horizontal)">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2" grpId="0" animBg="1"/>
      <p:bldP spid="10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DB28-D798-4A19-9304-E9AA3A17964B}"/>
              </a:ext>
            </a:extLst>
          </p:cNvPr>
          <p:cNvSpPr>
            <a:spLocks noGrp="1"/>
          </p:cNvSpPr>
          <p:nvPr>
            <p:ph type="title"/>
          </p:nvPr>
        </p:nvSpPr>
        <p:spPr>
          <a:xfrm>
            <a:off x="478369" y="135764"/>
            <a:ext cx="9169401" cy="555840"/>
          </a:xfrm>
        </p:spPr>
        <p:txBody>
          <a:bodyPr/>
          <a:lstStyle/>
          <a:p>
            <a:r>
              <a:rPr lang="pt-BR" dirty="0"/>
              <a:t>Trade-off between Sarsa and Q-Learning </a:t>
            </a:r>
            <a:endParaRPr lang="en-US" dirty="0"/>
          </a:p>
        </p:txBody>
      </p:sp>
      <p:pic>
        <p:nvPicPr>
          <p:cNvPr id="6" name="Picture 5">
            <a:extLst>
              <a:ext uri="{FF2B5EF4-FFF2-40B4-BE49-F238E27FC236}">
                <a16:creationId xmlns:a16="http://schemas.microsoft.com/office/drawing/2014/main" id="{8CC2AF96-BFFD-44A2-9887-C93F72463DCD}"/>
              </a:ext>
            </a:extLst>
          </p:cNvPr>
          <p:cNvPicPr>
            <a:picLocks noChangeAspect="1"/>
          </p:cNvPicPr>
          <p:nvPr/>
        </p:nvPicPr>
        <p:blipFill>
          <a:blip r:embed="rId2"/>
          <a:stretch>
            <a:fillRect/>
          </a:stretch>
        </p:blipFill>
        <p:spPr>
          <a:xfrm>
            <a:off x="5268286" y="1282380"/>
            <a:ext cx="4078572" cy="5439856"/>
          </a:xfrm>
          <a:prstGeom prst="rect">
            <a:avLst/>
          </a:prstGeom>
        </p:spPr>
      </p:pic>
      <p:sp>
        <p:nvSpPr>
          <p:cNvPr id="7" name="TextBox 6">
            <a:extLst>
              <a:ext uri="{FF2B5EF4-FFF2-40B4-BE49-F238E27FC236}">
                <a16:creationId xmlns:a16="http://schemas.microsoft.com/office/drawing/2014/main" id="{1F43BED3-B300-4E2D-A283-C5E0D53CB021}"/>
              </a:ext>
            </a:extLst>
          </p:cNvPr>
          <p:cNvSpPr txBox="1"/>
          <p:nvPr/>
        </p:nvSpPr>
        <p:spPr bwMode="gray">
          <a:xfrm>
            <a:off x="687897" y="1543575"/>
            <a:ext cx="3833769" cy="15918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err="1"/>
              <a:t>Gridworld</a:t>
            </a:r>
            <a:r>
              <a:rPr lang="en-US" sz="1600" dirty="0"/>
              <a:t> example from [Sutton &amp; </a:t>
            </a:r>
            <a:r>
              <a:rPr lang="en-US" sz="1600" dirty="0" err="1"/>
              <a:t>Barto</a:t>
            </a:r>
            <a:r>
              <a:rPr lang="en-US" sz="1600" dirty="0"/>
              <a:t> 2018] page 132.</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u="sng" dirty="0"/>
              <a:t>Goal</a:t>
            </a:r>
            <a:r>
              <a:rPr lang="en-US" sz="1600" dirty="0"/>
              <a:t>: is to go from S to G avoiding the Cliff.</a:t>
            </a:r>
          </a:p>
        </p:txBody>
      </p:sp>
      <p:sp>
        <p:nvSpPr>
          <p:cNvPr id="3" name="Slide Number Placeholder 3">
            <a:extLst>
              <a:ext uri="{FF2B5EF4-FFF2-40B4-BE49-F238E27FC236}">
                <a16:creationId xmlns:a16="http://schemas.microsoft.com/office/drawing/2014/main" id="{58E86679-D7F4-A1C1-7A8B-B8A22CEB20F6}"/>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47</a:t>
            </a:fld>
            <a:endParaRPr lang="en-US"/>
          </a:p>
        </p:txBody>
      </p:sp>
    </p:spTree>
    <p:extLst>
      <p:ext uri="{BB962C8B-B14F-4D97-AF65-F5344CB8AC3E}">
        <p14:creationId xmlns:p14="http://schemas.microsoft.com/office/powerpoint/2010/main" val="58222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a:t>
            </a:r>
            <a:r>
              <a:rPr lang="en-US" dirty="0" err="1"/>
              <a:t>Sarsa</a:t>
            </a:r>
            <a:r>
              <a:rPr lang="en-US" dirty="0"/>
              <a:t>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1"/>
            <a:ext cx="10073255" cy="542667"/>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0" y="870318"/>
            <a:ext cx="10593371" cy="482693"/>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pic>
        <p:nvPicPr>
          <p:cNvPr id="9" name="Picture 8">
            <a:extLst>
              <a:ext uri="{FF2B5EF4-FFF2-40B4-BE49-F238E27FC236}">
                <a16:creationId xmlns:a16="http://schemas.microsoft.com/office/drawing/2014/main" id="{4764F2CF-CE5B-4AFB-AAF6-35F13152DA81}"/>
              </a:ext>
            </a:extLst>
          </p:cNvPr>
          <p:cNvPicPr>
            <a:picLocks noChangeAspect="1"/>
          </p:cNvPicPr>
          <p:nvPr/>
        </p:nvPicPr>
        <p:blipFill>
          <a:blip r:embed="rId5"/>
          <a:stretch>
            <a:fillRect/>
          </a:stretch>
        </p:blipFill>
        <p:spPr>
          <a:xfrm>
            <a:off x="2577063" y="1863640"/>
            <a:ext cx="5974344" cy="4908855"/>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 name="Slide Number Placeholder 3">
            <a:extLst>
              <a:ext uri="{FF2B5EF4-FFF2-40B4-BE49-F238E27FC236}">
                <a16:creationId xmlns:a16="http://schemas.microsoft.com/office/drawing/2014/main" id="{05D931B0-2BDA-454D-AC73-85E08D571A72}"/>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48</a:t>
            </a:fld>
            <a:endParaRPr lang="en-US"/>
          </a:p>
        </p:txBody>
      </p:sp>
    </p:spTree>
    <p:extLst>
      <p:ext uri="{BB962C8B-B14F-4D97-AF65-F5344CB8AC3E}">
        <p14:creationId xmlns:p14="http://schemas.microsoft.com/office/powerpoint/2010/main" val="26929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979D-B5C0-4508-9A4B-C09E7DB1DB13}"/>
              </a:ext>
            </a:extLst>
          </p:cNvPr>
          <p:cNvSpPr>
            <a:spLocks noGrp="1"/>
          </p:cNvSpPr>
          <p:nvPr>
            <p:ph type="title"/>
          </p:nvPr>
        </p:nvSpPr>
        <p:spPr/>
        <p:txBody>
          <a:bodyPr/>
          <a:lstStyle/>
          <a:p>
            <a:r>
              <a:rPr lang="en-US" dirty="0"/>
              <a:t>Once more…Brief Taxonomy of RL Methods</a:t>
            </a:r>
          </a:p>
        </p:txBody>
      </p:sp>
      <p:pic>
        <p:nvPicPr>
          <p:cNvPr id="5" name="Picture 4">
            <a:extLst>
              <a:ext uri="{FF2B5EF4-FFF2-40B4-BE49-F238E27FC236}">
                <a16:creationId xmlns:a16="http://schemas.microsoft.com/office/drawing/2014/main" id="{C1C63AFA-D010-4DDB-B4FA-BE38317BA4D1}"/>
              </a:ext>
            </a:extLst>
          </p:cNvPr>
          <p:cNvPicPr>
            <a:picLocks noChangeAspect="1"/>
          </p:cNvPicPr>
          <p:nvPr/>
        </p:nvPicPr>
        <p:blipFill rotWithShape="1">
          <a:blip r:embed="rId2"/>
          <a:srcRect t="11303"/>
          <a:stretch/>
        </p:blipFill>
        <p:spPr>
          <a:xfrm>
            <a:off x="1506247" y="1253837"/>
            <a:ext cx="8710613" cy="4577260"/>
          </a:xfrm>
          <a:prstGeom prst="rect">
            <a:avLst/>
          </a:prstGeom>
        </p:spPr>
      </p:pic>
      <p:sp>
        <p:nvSpPr>
          <p:cNvPr id="3" name="Slide Number Placeholder 3">
            <a:extLst>
              <a:ext uri="{FF2B5EF4-FFF2-40B4-BE49-F238E27FC236}">
                <a16:creationId xmlns:a16="http://schemas.microsoft.com/office/drawing/2014/main" id="{C7A4CEB4-311F-A5E3-8273-12B3C499AF5A}"/>
              </a:ext>
            </a:extLst>
          </p:cNvPr>
          <p:cNvSpPr>
            <a:spLocks noGrp="1"/>
          </p:cNvSpPr>
          <p:nvPr>
            <p:ph type="sldNum" sz="quarter" idx="12"/>
          </p:nvPr>
        </p:nvSpPr>
        <p:spPr>
          <a:xfrm>
            <a:off x="11180006" y="6486805"/>
            <a:ext cx="771750" cy="260792"/>
          </a:xfrm>
        </p:spPr>
        <p:txBody>
          <a:bodyPr/>
          <a:lstStyle/>
          <a:p>
            <a:fld id="{47A777B1-4A66-48BF-8387-31033AC26DFC}" type="slidenum">
              <a:rPr lang="en-US" smtClean="0"/>
              <a:t>49</a:t>
            </a:fld>
            <a:endParaRPr lang="en-US"/>
          </a:p>
        </p:txBody>
      </p:sp>
    </p:spTree>
    <p:extLst>
      <p:ext uri="{BB962C8B-B14F-4D97-AF65-F5344CB8AC3E}">
        <p14:creationId xmlns:p14="http://schemas.microsoft.com/office/powerpoint/2010/main" val="346880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7DA3515-864D-4CE2-85CE-DC153F2F063B}"/>
              </a:ext>
            </a:extLst>
          </p:cNvPr>
          <p:cNvSpPr/>
          <p:nvPr/>
        </p:nvSpPr>
        <p:spPr>
          <a:xfrm>
            <a:off x="6092828" y="3759075"/>
            <a:ext cx="2725985" cy="2039112"/>
          </a:xfrm>
          <a:prstGeom prst="rect">
            <a:avLst/>
          </a:prstGeom>
          <a:solidFill>
            <a:schemeClr val="accent3">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6CC40370-66B3-43E3-9FB2-3C9CC7A6C346}"/>
              </a:ext>
            </a:extLst>
          </p:cNvPr>
          <p:cNvSpPr>
            <a:spLocks noGrp="1"/>
          </p:cNvSpPr>
          <p:nvPr>
            <p:ph type="title"/>
          </p:nvPr>
        </p:nvSpPr>
        <p:spPr>
          <a:xfrm>
            <a:off x="321415" y="180197"/>
            <a:ext cx="10515600" cy="555840"/>
          </a:xfrm>
        </p:spPr>
        <p:txBody>
          <a:bodyPr/>
          <a:lstStyle/>
          <a:p>
            <a:r>
              <a:rPr lang="en-US" b="1" dirty="0"/>
              <a:t>The Nature of the Problem-</a:t>
            </a:r>
            <a:r>
              <a:rPr lang="en-US" dirty="0"/>
              <a:t> Structure vs Frequency</a:t>
            </a:r>
          </a:p>
        </p:txBody>
      </p:sp>
      <p:cxnSp>
        <p:nvCxnSpPr>
          <p:cNvPr id="8" name="Straight Arrow Connector 7">
            <a:extLst>
              <a:ext uri="{FF2B5EF4-FFF2-40B4-BE49-F238E27FC236}">
                <a16:creationId xmlns:a16="http://schemas.microsoft.com/office/drawing/2014/main" id="{DBC2B3E6-568E-4A2A-8F40-85E210B5963D}"/>
              </a:ext>
            </a:extLst>
          </p:cNvPr>
          <p:cNvCxnSpPr>
            <a:cxnSpLocks/>
          </p:cNvCxnSpPr>
          <p:nvPr/>
        </p:nvCxnSpPr>
        <p:spPr>
          <a:xfrm flipV="1">
            <a:off x="3116773" y="1501851"/>
            <a:ext cx="0" cy="436299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A94818C2-5010-4ED4-A143-E4C70C31B638}"/>
              </a:ext>
            </a:extLst>
          </p:cNvPr>
          <p:cNvCxnSpPr>
            <a:cxnSpLocks/>
          </p:cNvCxnSpPr>
          <p:nvPr/>
        </p:nvCxnSpPr>
        <p:spPr>
          <a:xfrm>
            <a:off x="3116774" y="5864847"/>
            <a:ext cx="6719999"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7DC12F65-0908-4D42-9487-3873DE0C05EC}"/>
              </a:ext>
            </a:extLst>
          </p:cNvPr>
          <p:cNvSpPr txBox="1"/>
          <p:nvPr/>
        </p:nvSpPr>
        <p:spPr>
          <a:xfrm>
            <a:off x="9436331" y="5943074"/>
            <a:ext cx="2132277" cy="707886"/>
          </a:xfrm>
          <a:prstGeom prst="rect">
            <a:avLst/>
          </a:prstGeom>
          <a:noFill/>
        </p:spPr>
        <p:txBody>
          <a:bodyPr wrap="square" rtlCol="0">
            <a:spAutoFit/>
          </a:bodyPr>
          <a:lstStyle/>
          <a:p>
            <a:pPr algn="ctr"/>
            <a:r>
              <a:rPr lang="en-US" sz="2000" b="1" dirty="0"/>
              <a:t>Frequency of events</a:t>
            </a:r>
          </a:p>
        </p:txBody>
      </p:sp>
      <p:sp>
        <p:nvSpPr>
          <p:cNvPr id="11" name="TextBox 10">
            <a:extLst>
              <a:ext uri="{FF2B5EF4-FFF2-40B4-BE49-F238E27FC236}">
                <a16:creationId xmlns:a16="http://schemas.microsoft.com/office/drawing/2014/main" id="{11E983A2-71EC-4298-996F-44E7A479756A}"/>
              </a:ext>
            </a:extLst>
          </p:cNvPr>
          <p:cNvSpPr txBox="1"/>
          <p:nvPr/>
        </p:nvSpPr>
        <p:spPr>
          <a:xfrm>
            <a:off x="1371954" y="1509650"/>
            <a:ext cx="1653489" cy="707886"/>
          </a:xfrm>
          <a:prstGeom prst="rect">
            <a:avLst/>
          </a:prstGeom>
          <a:noFill/>
        </p:spPr>
        <p:txBody>
          <a:bodyPr wrap="square" rtlCol="0">
            <a:spAutoFit/>
          </a:bodyPr>
          <a:lstStyle/>
          <a:p>
            <a:pPr algn="ctr"/>
            <a:r>
              <a:rPr lang="en-US" sz="2000" b="1" dirty="0"/>
              <a:t>Degree of  structure</a:t>
            </a:r>
          </a:p>
        </p:txBody>
      </p:sp>
      <p:sp>
        <p:nvSpPr>
          <p:cNvPr id="12" name="TextBox 11">
            <a:extLst>
              <a:ext uri="{FF2B5EF4-FFF2-40B4-BE49-F238E27FC236}">
                <a16:creationId xmlns:a16="http://schemas.microsoft.com/office/drawing/2014/main" id="{FEBBB7A7-57DB-4D24-82D4-AD2828323FAE}"/>
              </a:ext>
            </a:extLst>
          </p:cNvPr>
          <p:cNvSpPr txBox="1"/>
          <p:nvPr/>
        </p:nvSpPr>
        <p:spPr>
          <a:xfrm>
            <a:off x="3160585" y="5868925"/>
            <a:ext cx="2715167" cy="646331"/>
          </a:xfrm>
          <a:prstGeom prst="rect">
            <a:avLst/>
          </a:prstGeom>
          <a:noFill/>
        </p:spPr>
        <p:txBody>
          <a:bodyPr wrap="square" rtlCol="0">
            <a:spAutoFit/>
          </a:bodyPr>
          <a:lstStyle/>
          <a:p>
            <a:pPr algn="ctr"/>
            <a:r>
              <a:rPr lang="en-US" dirty="0"/>
              <a:t>Sparse</a:t>
            </a:r>
          </a:p>
          <a:p>
            <a:pPr algn="ctr"/>
            <a:r>
              <a:rPr lang="en-US" dirty="0"/>
              <a:t>(causal associations)</a:t>
            </a:r>
          </a:p>
        </p:txBody>
      </p:sp>
      <p:sp>
        <p:nvSpPr>
          <p:cNvPr id="13" name="TextBox 12">
            <a:extLst>
              <a:ext uri="{FF2B5EF4-FFF2-40B4-BE49-F238E27FC236}">
                <a16:creationId xmlns:a16="http://schemas.microsoft.com/office/drawing/2014/main" id="{55354912-3DD6-4F90-B57E-BD742590803E}"/>
              </a:ext>
            </a:extLst>
          </p:cNvPr>
          <p:cNvSpPr txBox="1"/>
          <p:nvPr/>
        </p:nvSpPr>
        <p:spPr>
          <a:xfrm>
            <a:off x="6143971" y="5864848"/>
            <a:ext cx="3126167" cy="646331"/>
          </a:xfrm>
          <a:prstGeom prst="rect">
            <a:avLst/>
          </a:prstGeom>
          <a:noFill/>
        </p:spPr>
        <p:txBody>
          <a:bodyPr wrap="square" rtlCol="0">
            <a:spAutoFit/>
          </a:bodyPr>
          <a:lstStyle/>
          <a:p>
            <a:pPr algn="ctr"/>
            <a:r>
              <a:rPr lang="en-US" dirty="0"/>
              <a:t>High </a:t>
            </a:r>
          </a:p>
          <a:p>
            <a:pPr algn="ctr"/>
            <a:r>
              <a:rPr lang="en-US" dirty="0"/>
              <a:t>(accidental associations)</a:t>
            </a:r>
          </a:p>
        </p:txBody>
      </p:sp>
      <p:sp>
        <p:nvSpPr>
          <p:cNvPr id="14" name="TextBox 13">
            <a:extLst>
              <a:ext uri="{FF2B5EF4-FFF2-40B4-BE49-F238E27FC236}">
                <a16:creationId xmlns:a16="http://schemas.microsoft.com/office/drawing/2014/main" id="{C71DEE34-C039-43FE-8660-A01FEE330D66}"/>
              </a:ext>
            </a:extLst>
          </p:cNvPr>
          <p:cNvSpPr txBox="1"/>
          <p:nvPr/>
        </p:nvSpPr>
        <p:spPr>
          <a:xfrm>
            <a:off x="613915" y="4459428"/>
            <a:ext cx="2320197" cy="646331"/>
          </a:xfrm>
          <a:prstGeom prst="rect">
            <a:avLst/>
          </a:prstGeom>
          <a:noFill/>
        </p:spPr>
        <p:txBody>
          <a:bodyPr wrap="square" rtlCol="0">
            <a:spAutoFit/>
          </a:bodyPr>
          <a:lstStyle/>
          <a:p>
            <a:pPr algn="ctr"/>
            <a:r>
              <a:rPr lang="en-US" dirty="0"/>
              <a:t>Medium</a:t>
            </a:r>
          </a:p>
          <a:p>
            <a:pPr algn="ctr"/>
            <a:r>
              <a:rPr lang="en-US" dirty="0"/>
              <a:t>(under-specified)</a:t>
            </a:r>
          </a:p>
        </p:txBody>
      </p:sp>
      <p:sp>
        <p:nvSpPr>
          <p:cNvPr id="15" name="TextBox 14">
            <a:extLst>
              <a:ext uri="{FF2B5EF4-FFF2-40B4-BE49-F238E27FC236}">
                <a16:creationId xmlns:a16="http://schemas.microsoft.com/office/drawing/2014/main" id="{04E0E585-FC8D-4D40-8F54-4D249AD79E38}"/>
              </a:ext>
            </a:extLst>
          </p:cNvPr>
          <p:cNvSpPr txBox="1"/>
          <p:nvPr/>
        </p:nvSpPr>
        <p:spPr>
          <a:xfrm>
            <a:off x="218945" y="2504249"/>
            <a:ext cx="2971935" cy="646331"/>
          </a:xfrm>
          <a:prstGeom prst="rect">
            <a:avLst/>
          </a:prstGeom>
          <a:noFill/>
        </p:spPr>
        <p:txBody>
          <a:bodyPr wrap="square" rtlCol="0">
            <a:spAutoFit/>
          </a:bodyPr>
          <a:lstStyle/>
          <a:p>
            <a:pPr algn="ctr"/>
            <a:r>
              <a:rPr lang="en-US" dirty="0"/>
              <a:t>Strong</a:t>
            </a:r>
          </a:p>
          <a:p>
            <a:pPr algn="ctr"/>
            <a:r>
              <a:rPr lang="en-US" dirty="0"/>
              <a:t>(well-constrained)</a:t>
            </a:r>
          </a:p>
        </p:txBody>
      </p:sp>
      <p:sp>
        <p:nvSpPr>
          <p:cNvPr id="7" name="Rectangle 6">
            <a:extLst>
              <a:ext uri="{FF2B5EF4-FFF2-40B4-BE49-F238E27FC236}">
                <a16:creationId xmlns:a16="http://schemas.microsoft.com/office/drawing/2014/main" id="{190238F2-4640-46AE-9C84-1234DAF9F139}"/>
              </a:ext>
            </a:extLst>
          </p:cNvPr>
          <p:cNvSpPr/>
          <p:nvPr/>
        </p:nvSpPr>
        <p:spPr>
          <a:xfrm>
            <a:off x="6063574" y="3745169"/>
            <a:ext cx="2725985" cy="203825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Human laws</a:t>
            </a:r>
          </a:p>
          <a:p>
            <a:pPr algn="ctr"/>
            <a:r>
              <a:rPr lang="en-US" i="1" dirty="0"/>
              <a:t>human-in-the loop</a:t>
            </a:r>
          </a:p>
          <a:p>
            <a:pPr algn="ctr"/>
            <a:r>
              <a:rPr lang="en-US" i="1" dirty="0"/>
              <a:t>image &amp; text interfaces</a:t>
            </a:r>
          </a:p>
        </p:txBody>
      </p:sp>
      <p:sp>
        <p:nvSpPr>
          <p:cNvPr id="20" name="TextBox 19">
            <a:extLst>
              <a:ext uri="{FF2B5EF4-FFF2-40B4-BE49-F238E27FC236}">
                <a16:creationId xmlns:a16="http://schemas.microsoft.com/office/drawing/2014/main" id="{A1F76D83-8EF6-4A92-82B5-EBC00307EA2E}"/>
              </a:ext>
            </a:extLst>
          </p:cNvPr>
          <p:cNvSpPr txBox="1"/>
          <p:nvPr/>
        </p:nvSpPr>
        <p:spPr>
          <a:xfrm>
            <a:off x="8435176" y="3778488"/>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3</a:t>
            </a:r>
          </a:p>
        </p:txBody>
      </p:sp>
      <p:sp>
        <p:nvSpPr>
          <p:cNvPr id="28" name="Rectangle 27">
            <a:extLst>
              <a:ext uri="{FF2B5EF4-FFF2-40B4-BE49-F238E27FC236}">
                <a16:creationId xmlns:a16="http://schemas.microsoft.com/office/drawing/2014/main" id="{7CF942F2-E30A-4E6C-8B0E-B7686D17B2BC}"/>
              </a:ext>
            </a:extLst>
          </p:cNvPr>
          <p:cNvSpPr/>
          <p:nvPr/>
        </p:nvSpPr>
        <p:spPr>
          <a:xfrm>
            <a:off x="6093899" y="1680126"/>
            <a:ext cx="2724912" cy="2058199"/>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FC6409F7-D6A6-4BD2-AB3A-AD719752DC86}"/>
              </a:ext>
            </a:extLst>
          </p:cNvPr>
          <p:cNvSpPr/>
          <p:nvPr/>
        </p:nvSpPr>
        <p:spPr>
          <a:xfrm>
            <a:off x="6312757" y="1795052"/>
            <a:ext cx="2320633"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Artificial laws</a:t>
            </a:r>
          </a:p>
          <a:p>
            <a:pPr algn="ctr"/>
            <a:r>
              <a:rPr lang="en-US" i="1" dirty="0"/>
              <a:t>games</a:t>
            </a:r>
          </a:p>
          <a:p>
            <a:pPr algn="ctr"/>
            <a:r>
              <a:rPr lang="en-US" i="1" dirty="0"/>
              <a:t>simulators</a:t>
            </a:r>
          </a:p>
          <a:p>
            <a:pPr algn="ctr"/>
            <a:r>
              <a:rPr lang="en-US" i="1" dirty="0"/>
              <a:t>software systems</a:t>
            </a:r>
          </a:p>
        </p:txBody>
      </p:sp>
      <p:sp>
        <p:nvSpPr>
          <p:cNvPr id="17" name="TextBox 16">
            <a:extLst>
              <a:ext uri="{FF2B5EF4-FFF2-40B4-BE49-F238E27FC236}">
                <a16:creationId xmlns:a16="http://schemas.microsoft.com/office/drawing/2014/main" id="{6E3DA46C-2273-49A0-BD2B-2A332900EA48}"/>
              </a:ext>
            </a:extLst>
          </p:cNvPr>
          <p:cNvSpPr txBox="1"/>
          <p:nvPr/>
        </p:nvSpPr>
        <p:spPr>
          <a:xfrm>
            <a:off x="8473144" y="1731143"/>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2</a:t>
            </a:r>
          </a:p>
        </p:txBody>
      </p:sp>
      <p:sp>
        <p:nvSpPr>
          <p:cNvPr id="32" name="Rectangle 31">
            <a:extLst>
              <a:ext uri="{FF2B5EF4-FFF2-40B4-BE49-F238E27FC236}">
                <a16:creationId xmlns:a16="http://schemas.microsoft.com/office/drawing/2014/main" id="{92049941-806D-44D8-B4D3-40C63BF8E33D}"/>
              </a:ext>
            </a:extLst>
          </p:cNvPr>
          <p:cNvSpPr/>
          <p:nvPr/>
        </p:nvSpPr>
        <p:spPr>
          <a:xfrm>
            <a:off x="3155948" y="3745168"/>
            <a:ext cx="2865693" cy="2041453"/>
          </a:xfrm>
          <a:prstGeom prst="rect">
            <a:avLst/>
          </a:prstGeom>
          <a:solidFill>
            <a:srgbClr val="FDC0D2">
              <a:alpha val="50196"/>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084775A-2B24-403F-A601-EC1450972071}"/>
              </a:ext>
            </a:extLst>
          </p:cNvPr>
          <p:cNvSpPr/>
          <p:nvPr/>
        </p:nvSpPr>
        <p:spPr>
          <a:xfrm>
            <a:off x="3155947" y="1662140"/>
            <a:ext cx="2865692" cy="2062277"/>
          </a:xfrm>
          <a:prstGeom prst="rect">
            <a:avLst/>
          </a:prstGeom>
          <a:solidFill>
            <a:schemeClr val="accent3">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91198D1B-C73A-42C6-9A3F-1F2E3673C6A8}"/>
              </a:ext>
            </a:extLst>
          </p:cNvPr>
          <p:cNvGrpSpPr/>
          <p:nvPr/>
        </p:nvGrpSpPr>
        <p:grpSpPr>
          <a:xfrm>
            <a:off x="3524327" y="1731143"/>
            <a:ext cx="2511958" cy="1587719"/>
            <a:chOff x="3578070" y="2095716"/>
            <a:chExt cx="2511958" cy="1587718"/>
          </a:xfrm>
        </p:grpSpPr>
        <p:sp>
          <p:nvSpPr>
            <p:cNvPr id="4" name="Rectangle 3">
              <a:extLst>
                <a:ext uri="{FF2B5EF4-FFF2-40B4-BE49-F238E27FC236}">
                  <a16:creationId xmlns:a16="http://schemas.microsoft.com/office/drawing/2014/main" id="{1696CF20-7E92-42A7-9A7B-FF951EAA4146}"/>
                </a:ext>
              </a:extLst>
            </p:cNvPr>
            <p:cNvSpPr/>
            <p:nvPr/>
          </p:nvSpPr>
          <p:spPr>
            <a:xfrm>
              <a:off x="3578070" y="2131049"/>
              <a:ext cx="2320633" cy="155238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Physical laws</a:t>
              </a:r>
            </a:p>
            <a:p>
              <a:pPr algn="ctr"/>
              <a:r>
                <a:rPr lang="en-US" i="1" dirty="0"/>
                <a:t>traffic</a:t>
              </a:r>
            </a:p>
            <a:p>
              <a:pPr algn="ctr"/>
              <a:r>
                <a:rPr lang="en-US" i="1" dirty="0"/>
                <a:t>protein folding</a:t>
              </a:r>
            </a:p>
            <a:p>
              <a:pPr algn="ctr"/>
              <a:r>
                <a:rPr lang="en-US" i="1" dirty="0"/>
                <a:t>circuit design</a:t>
              </a:r>
            </a:p>
          </p:txBody>
        </p:sp>
        <p:sp>
          <p:nvSpPr>
            <p:cNvPr id="21" name="TextBox 20">
              <a:extLst>
                <a:ext uri="{FF2B5EF4-FFF2-40B4-BE49-F238E27FC236}">
                  <a16:creationId xmlns:a16="http://schemas.microsoft.com/office/drawing/2014/main" id="{06A37EAE-0B92-418E-ABF2-FFF7A50D1897}"/>
                </a:ext>
              </a:extLst>
            </p:cNvPr>
            <p:cNvSpPr txBox="1"/>
            <p:nvPr/>
          </p:nvSpPr>
          <p:spPr>
            <a:xfrm>
              <a:off x="5741856" y="2095716"/>
              <a:ext cx="348172" cy="369332"/>
            </a:xfrm>
            <a:prstGeom prst="rect">
              <a:avLst/>
            </a:prstGeom>
            <a:noFill/>
            <a:ln>
              <a:noFill/>
            </a:ln>
          </p:spPr>
          <p:txBody>
            <a:bodyPr wrap="none" rtlCol="0">
              <a:spAutoFit/>
            </a:bodyPr>
            <a:lstStyle/>
            <a:p>
              <a:r>
                <a:rPr lang="en-US" b="1" dirty="0">
                  <a:solidFill>
                    <a:schemeClr val="tx1">
                      <a:lumMod val="75000"/>
                      <a:lumOff val="25000"/>
                    </a:schemeClr>
                  </a:solidFill>
                </a:rPr>
                <a:t>1</a:t>
              </a:r>
            </a:p>
          </p:txBody>
        </p:sp>
      </p:grpSp>
      <p:sp>
        <p:nvSpPr>
          <p:cNvPr id="6" name="Rectangle 5">
            <a:extLst>
              <a:ext uri="{FF2B5EF4-FFF2-40B4-BE49-F238E27FC236}">
                <a16:creationId xmlns:a16="http://schemas.microsoft.com/office/drawing/2014/main" id="{ECEA0412-6BE3-423F-8C2D-7C4381E5DFB2}"/>
              </a:ext>
            </a:extLst>
          </p:cNvPr>
          <p:cNvSpPr/>
          <p:nvPr/>
        </p:nvSpPr>
        <p:spPr>
          <a:xfrm>
            <a:off x="3483336" y="4005040"/>
            <a:ext cx="2491155" cy="130122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t>Adversarial laws</a:t>
            </a:r>
          </a:p>
          <a:p>
            <a:pPr algn="ctr"/>
            <a:r>
              <a:rPr lang="en-US" i="1" dirty="0"/>
              <a:t>distribution shifts</a:t>
            </a:r>
          </a:p>
          <a:p>
            <a:pPr algn="ctr"/>
            <a:r>
              <a:rPr lang="en-US" i="1" dirty="0"/>
              <a:t>concept drifts</a:t>
            </a:r>
          </a:p>
          <a:p>
            <a:pPr algn="ctr"/>
            <a:r>
              <a:rPr lang="en-US" i="1" dirty="0"/>
              <a:t>latent factors</a:t>
            </a:r>
          </a:p>
        </p:txBody>
      </p:sp>
      <p:sp>
        <p:nvSpPr>
          <p:cNvPr id="19" name="TextBox 18">
            <a:extLst>
              <a:ext uri="{FF2B5EF4-FFF2-40B4-BE49-F238E27FC236}">
                <a16:creationId xmlns:a16="http://schemas.microsoft.com/office/drawing/2014/main" id="{5A529E61-AFD1-43A0-B23C-97ED7A4FBB2C}"/>
              </a:ext>
            </a:extLst>
          </p:cNvPr>
          <p:cNvSpPr txBox="1"/>
          <p:nvPr/>
        </p:nvSpPr>
        <p:spPr>
          <a:xfrm>
            <a:off x="5704276" y="3778488"/>
            <a:ext cx="348172" cy="369332"/>
          </a:xfrm>
          <a:prstGeom prst="rect">
            <a:avLst/>
          </a:prstGeom>
          <a:noFill/>
        </p:spPr>
        <p:txBody>
          <a:bodyPr wrap="none" rtlCol="0">
            <a:spAutoFit/>
          </a:bodyPr>
          <a:lstStyle/>
          <a:p>
            <a:r>
              <a:rPr lang="en-US" b="1" dirty="0">
                <a:solidFill>
                  <a:schemeClr val="tx1">
                    <a:lumMod val="75000"/>
                    <a:lumOff val="25000"/>
                  </a:schemeClr>
                </a:solidFill>
              </a:rPr>
              <a:t>4</a:t>
            </a:r>
          </a:p>
        </p:txBody>
      </p:sp>
      <p:sp>
        <p:nvSpPr>
          <p:cNvPr id="34" name="TextBox 33">
            <a:extLst>
              <a:ext uri="{FF2B5EF4-FFF2-40B4-BE49-F238E27FC236}">
                <a16:creationId xmlns:a16="http://schemas.microsoft.com/office/drawing/2014/main" id="{F95AF739-E363-46A2-952A-5F0286594AB8}"/>
              </a:ext>
            </a:extLst>
          </p:cNvPr>
          <p:cNvSpPr txBox="1"/>
          <p:nvPr/>
        </p:nvSpPr>
        <p:spPr bwMode="gray">
          <a:xfrm>
            <a:off x="6264118" y="3313834"/>
            <a:ext cx="2468517" cy="369332"/>
          </a:xfrm>
          <a:prstGeom prst="rect">
            <a:avLst/>
          </a:prstGeom>
          <a:noFill/>
        </p:spPr>
        <p:txBody>
          <a:bodyPr wrap="square">
            <a:spAutoFit/>
          </a:bodyPr>
          <a:lstStyle/>
          <a:p>
            <a:r>
              <a:rPr lang="en-US" dirty="0">
                <a:solidFill>
                  <a:srgbClr val="000000"/>
                </a:solidFill>
                <a:latin typeface="+mj-lt"/>
                <a:ea typeface="Verdana" panose="020B0604030504040204" pitchFamily="34" charset="0"/>
              </a:rPr>
              <a:t>[DeepMind 2017]</a:t>
            </a:r>
            <a:endParaRPr lang="en-US" sz="1200" dirty="0">
              <a:solidFill>
                <a:srgbClr val="000000"/>
              </a:solidFill>
              <a:latin typeface="+mj-lt"/>
              <a:ea typeface="Verdana" panose="020B0604030504040204" pitchFamily="34" charset="0"/>
            </a:endParaRPr>
          </a:p>
        </p:txBody>
      </p:sp>
      <p:sp>
        <p:nvSpPr>
          <p:cNvPr id="36" name="TextBox 35">
            <a:extLst>
              <a:ext uri="{FF2B5EF4-FFF2-40B4-BE49-F238E27FC236}">
                <a16:creationId xmlns:a16="http://schemas.microsoft.com/office/drawing/2014/main" id="{FF95F6BD-0E11-4464-B2B7-4A4B6471446C}"/>
              </a:ext>
            </a:extLst>
          </p:cNvPr>
          <p:cNvSpPr txBox="1"/>
          <p:nvPr/>
        </p:nvSpPr>
        <p:spPr bwMode="gray">
          <a:xfrm>
            <a:off x="3683421" y="3284930"/>
            <a:ext cx="2171699" cy="369332"/>
          </a:xfrm>
          <a:prstGeom prst="rect">
            <a:avLst/>
          </a:prstGeom>
          <a:noFill/>
        </p:spPr>
        <p:txBody>
          <a:bodyPr wrap="square">
            <a:spAutoFit/>
          </a:bodyPr>
          <a:lstStyle/>
          <a:p>
            <a:r>
              <a:rPr lang="en-US" dirty="0">
                <a:solidFill>
                  <a:srgbClr val="000000"/>
                </a:solidFill>
                <a:latin typeface="+mj-lt"/>
                <a:ea typeface="Verdana" panose="020B0604030504040204" pitchFamily="34" charset="0"/>
              </a:rPr>
              <a:t>[Google 2021]</a:t>
            </a:r>
            <a:endParaRPr lang="en-US" dirty="0"/>
          </a:p>
        </p:txBody>
      </p:sp>
      <p:sp>
        <p:nvSpPr>
          <p:cNvPr id="38" name="TextBox 37">
            <a:extLst>
              <a:ext uri="{FF2B5EF4-FFF2-40B4-BE49-F238E27FC236}">
                <a16:creationId xmlns:a16="http://schemas.microsoft.com/office/drawing/2014/main" id="{908CCE67-D931-44AB-BB76-4CBFDF1D1BE0}"/>
              </a:ext>
            </a:extLst>
          </p:cNvPr>
          <p:cNvSpPr txBox="1"/>
          <p:nvPr/>
        </p:nvSpPr>
        <p:spPr bwMode="gray">
          <a:xfrm>
            <a:off x="4452608" y="5338334"/>
            <a:ext cx="655909" cy="369332"/>
          </a:xfrm>
          <a:prstGeom prst="rect">
            <a:avLst/>
          </a:prstGeom>
          <a:noFill/>
        </p:spPr>
        <p:txBody>
          <a:bodyPr wrap="square">
            <a:spAutoFit/>
          </a:bodyPr>
          <a:lstStyle/>
          <a:p>
            <a:r>
              <a:rPr lang="en-US" b="1" dirty="0">
                <a:solidFill>
                  <a:srgbClr val="000000"/>
                </a:solidFill>
                <a:latin typeface="+mj-lt"/>
                <a:ea typeface="Verdana" panose="020B0604030504040204" pitchFamily="34" charset="0"/>
              </a:rPr>
              <a:t>[!]</a:t>
            </a:r>
            <a:endParaRPr lang="en-US" sz="1200" dirty="0">
              <a:solidFill>
                <a:srgbClr val="000000"/>
              </a:solidFill>
              <a:latin typeface="+mj-lt"/>
              <a:ea typeface="Verdana" panose="020B0604030504040204" pitchFamily="34" charset="0"/>
            </a:endParaRPr>
          </a:p>
        </p:txBody>
      </p:sp>
      <p:cxnSp>
        <p:nvCxnSpPr>
          <p:cNvPr id="43" name="Straight Connector 42">
            <a:extLst>
              <a:ext uri="{FF2B5EF4-FFF2-40B4-BE49-F238E27FC236}">
                <a16:creationId xmlns:a16="http://schemas.microsoft.com/office/drawing/2014/main" id="{9D5D3848-D952-45C2-A7CF-FF9A101A731E}"/>
              </a:ext>
            </a:extLst>
          </p:cNvPr>
          <p:cNvCxnSpPr/>
          <p:nvPr/>
        </p:nvCxnSpPr>
        <p:spPr bwMode="gray">
          <a:xfrm flipH="1">
            <a:off x="6046948" y="1680125"/>
            <a:ext cx="16165" cy="4184723"/>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BB293B0A-AB8A-4EE3-B535-E7D1B801B652}"/>
              </a:ext>
            </a:extLst>
          </p:cNvPr>
          <p:cNvCxnSpPr>
            <a:cxnSpLocks/>
          </p:cNvCxnSpPr>
          <p:nvPr/>
        </p:nvCxnSpPr>
        <p:spPr bwMode="gray">
          <a:xfrm flipH="1" flipV="1">
            <a:off x="3126400" y="3745169"/>
            <a:ext cx="5663161" cy="1"/>
          </a:xfrm>
          <a:prstGeom prst="line">
            <a:avLst/>
          </a:prstGeom>
          <a:ln/>
        </p:spPr>
        <p:style>
          <a:lnRef idx="1">
            <a:schemeClr val="accent5"/>
          </a:lnRef>
          <a:fillRef idx="0">
            <a:schemeClr val="accent5"/>
          </a:fillRef>
          <a:effectRef idx="0">
            <a:schemeClr val="accent5"/>
          </a:effectRef>
          <a:fontRef idx="minor">
            <a:schemeClr val="tx1"/>
          </a:fontRef>
        </p:style>
      </p:cxnSp>
      <p:sp>
        <p:nvSpPr>
          <p:cNvPr id="29" name="TextBox 28">
            <a:extLst>
              <a:ext uri="{FF2B5EF4-FFF2-40B4-BE49-F238E27FC236}">
                <a16:creationId xmlns:a16="http://schemas.microsoft.com/office/drawing/2014/main" id="{ECD6E565-9BEA-47F1-BDA3-B1C10BBBEDF4}"/>
              </a:ext>
            </a:extLst>
          </p:cNvPr>
          <p:cNvSpPr txBox="1"/>
          <p:nvPr/>
        </p:nvSpPr>
        <p:spPr bwMode="gray">
          <a:xfrm>
            <a:off x="6361843" y="5349963"/>
            <a:ext cx="2271547" cy="369332"/>
          </a:xfrm>
          <a:prstGeom prst="rect">
            <a:avLst/>
          </a:prstGeom>
          <a:noFill/>
        </p:spPr>
        <p:txBody>
          <a:bodyPr wrap="square">
            <a:spAutoFit/>
          </a:bodyPr>
          <a:lstStyle/>
          <a:p>
            <a:r>
              <a:rPr lang="en-US" dirty="0">
                <a:solidFill>
                  <a:srgbClr val="000000"/>
                </a:solidFill>
                <a:latin typeface="+mj-lt"/>
                <a:ea typeface="Verdana" panose="020B0604030504040204" pitchFamily="34" charset="0"/>
              </a:rPr>
              <a:t>[Gao et al. 2021]</a:t>
            </a:r>
            <a:endParaRPr lang="en-US" sz="1200" dirty="0">
              <a:solidFill>
                <a:srgbClr val="000000"/>
              </a:solidFill>
              <a:latin typeface="+mj-lt"/>
              <a:ea typeface="Verdana" panose="020B0604030504040204" pitchFamily="34" charset="0"/>
            </a:endParaRPr>
          </a:p>
        </p:txBody>
      </p:sp>
      <p:sp>
        <p:nvSpPr>
          <p:cNvPr id="3" name="Slide Number Placeholder 3">
            <a:extLst>
              <a:ext uri="{FF2B5EF4-FFF2-40B4-BE49-F238E27FC236}">
                <a16:creationId xmlns:a16="http://schemas.microsoft.com/office/drawing/2014/main" id="{549A23BF-EBD5-9313-3476-DAED0FBB49B9}"/>
              </a:ext>
            </a:extLst>
          </p:cNvPr>
          <p:cNvSpPr txBox="1">
            <a:spLocks/>
          </p:cNvSpPr>
          <p:nvPr/>
        </p:nvSpPr>
        <p:spPr>
          <a:xfrm>
            <a:off x="11629292" y="6526805"/>
            <a:ext cx="323528" cy="20238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5</a:t>
            </a:fld>
            <a:endParaRPr lang="en-US"/>
          </a:p>
        </p:txBody>
      </p:sp>
    </p:spTree>
    <p:custDataLst>
      <p:tags r:id="rId1"/>
    </p:custDataLst>
    <p:extLst>
      <p:ext uri="{BB962C8B-B14F-4D97-AF65-F5344CB8AC3E}">
        <p14:creationId xmlns:p14="http://schemas.microsoft.com/office/powerpoint/2010/main" val="2881247856"/>
      </p:ext>
    </p:extLst>
  </p:cSld>
  <p:clrMapOvr>
    <a:masterClrMapping/>
  </p:clrMapOvr>
  <p:transition advTm="4495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randombar(horizontal)">
                                      <p:cBhvr>
                                        <p:cTn id="10" dur="500"/>
                                        <p:tgtEl>
                                          <p:spTgt spid="3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randombar(horizontal)">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32" grpId="0" animBg="1"/>
      <p:bldP spid="33" grpId="0" animBg="1"/>
    </p:bldLst>
  </p:timing>
  <p:extLst>
    <p:ext uri="{3A86A75C-4F4B-4683-9AE1-C65F6400EC91}">
      <p14:laserTraceLst xmlns:p14="http://schemas.microsoft.com/office/powerpoint/2010/main">
        <p14:tracePtLst>
          <p14:tracePt t="6026" x="7407275" y="1449388"/>
          <p14:tracePt t="6034" x="7285038" y="1412875"/>
          <p14:tracePt t="6043" x="7119938" y="1366838"/>
          <p14:tracePt t="6048" x="6986588" y="1341438"/>
          <p14:tracePt t="6056" x="6848475" y="1320800"/>
          <p14:tracePt t="6062" x="6692900" y="1295400"/>
          <p14:tracePt t="6070" x="6534150" y="1268413"/>
          <p14:tracePt t="6080" x="6380163" y="1249363"/>
          <p14:tracePt t="6085" x="6226175" y="1249363"/>
          <p14:tracePt t="6092" x="6092825" y="1233488"/>
          <p14:tracePt t="6102" x="5902325" y="1222375"/>
          <p14:tracePt t="6109" x="5676900" y="1222375"/>
          <p14:tracePt t="6115" x="5481638" y="1222375"/>
          <p14:tracePt t="6121" x="5341938" y="1222375"/>
          <p14:tracePt t="6129" x="5194300" y="1222375"/>
          <p14:tracePt t="6136" x="5008563" y="1222375"/>
          <p14:tracePt t="6144" x="4808538" y="1222375"/>
          <p14:tracePt t="6154" x="4659313" y="1222375"/>
          <p14:tracePt t="6159" x="4525963" y="1228725"/>
          <p14:tracePt t="6169" x="4335463" y="1228725"/>
          <p14:tracePt t="6174" x="4135438" y="1243013"/>
          <p14:tracePt t="6182" x="3997325" y="1243013"/>
          <p14:tracePt t="6189" x="3873500" y="1254125"/>
          <p14:tracePt t="6196" x="3765550" y="1263650"/>
          <p14:tracePt t="6204" x="3611563" y="1274763"/>
          <p14:tracePt t="6210" x="3441700" y="1289050"/>
          <p14:tracePt t="6219" x="3308350" y="1309688"/>
          <p14:tracePt t="6226" x="3209925" y="1320800"/>
          <p14:tracePt t="6235" x="3122613" y="1341438"/>
          <p14:tracePt t="6241" x="3025775" y="1366838"/>
          <p14:tracePt t="6248" x="2927350" y="1387475"/>
          <p14:tracePt t="6254" x="2814638" y="1417638"/>
          <p14:tracePt t="6264" x="2701925" y="1444625"/>
          <p14:tracePt t="6271" x="2619375" y="1463675"/>
          <p14:tracePt t="6277" x="2559050" y="1484313"/>
          <p14:tracePt t="6285" x="2501900" y="1504950"/>
          <p14:tracePt t="6292" x="2465388" y="1520825"/>
          <p14:tracePt t="6303" x="2430463" y="1536700"/>
          <p14:tracePt t="6308" x="2409825" y="1546225"/>
          <p14:tracePt t="6314" x="2389188" y="1552575"/>
          <p14:tracePt t="6321" x="2373313" y="1566863"/>
          <p14:tracePt t="6331" x="2347913" y="1582738"/>
          <p14:tracePt t="6337" x="2327275" y="1598613"/>
          <p14:tracePt t="6343" x="2311400" y="1612900"/>
          <p14:tracePt t="6353" x="2295525" y="1628775"/>
          <p14:tracePt t="6359" x="2276475" y="1644650"/>
          <p14:tracePt t="6368" x="2260600" y="1658938"/>
          <p14:tracePt t="6375" x="2244725" y="1665288"/>
          <p14:tracePt t="6669" x="2193925" y="1665288"/>
          <p14:tracePt t="6678" x="2136775" y="1658938"/>
          <p14:tracePt t="6686" x="2065338" y="1649413"/>
          <p14:tracePt t="6692" x="1993900" y="1649413"/>
          <p14:tracePt t="6703" x="1936750" y="1639888"/>
          <p14:tracePt t="6707" x="1879600" y="1628775"/>
          <p14:tracePt t="6713" x="1824038" y="1628775"/>
          <p14:tracePt t="6721" x="1766888" y="1619250"/>
          <p14:tracePt t="6729" x="1725613" y="1619250"/>
          <p14:tracePt t="6736" x="1679575" y="1612900"/>
          <p14:tracePt t="6743" x="1624013" y="1612900"/>
          <p14:tracePt t="6752" x="1582738" y="1603375"/>
          <p14:tracePt t="6758" x="1536700" y="1603375"/>
          <p14:tracePt t="6766" x="1479550" y="1603375"/>
          <p14:tracePt t="6771" x="1438275" y="1603375"/>
          <p14:tracePt t="6782" x="1381125" y="1592263"/>
          <p14:tracePt t="6787" x="1350963" y="1592263"/>
          <p14:tracePt t="6796" x="1309688" y="1592263"/>
          <p14:tracePt t="6802" x="1279525" y="1592263"/>
          <p14:tracePt t="6810" x="1258888" y="1592263"/>
          <p14:tracePt t="6823" x="1212850" y="1587500"/>
          <p14:tracePt t="6832" x="1192213" y="1587500"/>
          <p14:tracePt t="6840" x="1171575" y="1587500"/>
          <p14:tracePt t="6846" x="1155700" y="1577975"/>
          <p14:tracePt t="6855" x="1125538" y="1577975"/>
          <p14:tracePt t="6861" x="1098550" y="1571625"/>
          <p14:tracePt t="6869" x="1079500" y="1562100"/>
          <p14:tracePt t="6876" x="1047750" y="1562100"/>
          <p14:tracePt t="6886" x="1017588" y="1557338"/>
          <p14:tracePt t="6892" x="985838" y="1546225"/>
          <p14:tracePt t="6898" x="960438" y="1546225"/>
          <p14:tracePt t="6906" x="939800" y="1546225"/>
          <p14:tracePt t="6922" x="898525" y="1546225"/>
          <p14:tracePt t="6928" x="884238" y="1546225"/>
          <p14:tracePt t="6936" x="873125" y="1546225"/>
          <p14:tracePt t="6942" x="857250" y="1546225"/>
          <p14:tracePt t="6954" x="842963" y="1546225"/>
          <p14:tracePt t="6958" x="831850" y="1546225"/>
          <p14:tracePt t="6968" x="817563" y="1546225"/>
          <p14:tracePt t="6973" x="806450" y="1546225"/>
          <p14:tracePt t="6980" x="790575" y="1546225"/>
          <p14:tracePt t="6987" x="785813" y="1546225"/>
          <p14:tracePt t="6995" x="776288" y="1546225"/>
          <p14:tracePt t="7003" x="760413" y="1552575"/>
          <p14:tracePt t="7009" x="755650" y="1557338"/>
          <p14:tracePt t="7021" x="739775" y="1557338"/>
          <p14:tracePt t="7027" x="735013" y="1557338"/>
          <p14:tracePt t="7031" x="730250" y="1562100"/>
          <p14:tracePt t="7038" x="719138" y="1566863"/>
          <p14:tracePt t="7046" x="709613" y="1566863"/>
          <p14:tracePt t="7055" x="703263" y="1566863"/>
          <p14:tracePt t="7060" x="693738" y="1566863"/>
          <p14:tracePt t="7068" x="688975" y="1571625"/>
          <p14:tracePt t="7076" x="682625" y="1582738"/>
          <p14:tracePt t="7092" x="661988" y="1582738"/>
          <p14:tracePt t="7097" x="657225" y="1582738"/>
          <p14:tracePt t="7106" x="652463" y="1582738"/>
          <p14:tracePt t="7112" x="647700" y="1582738"/>
          <p14:tracePt t="7128" x="636588" y="1582738"/>
          <p14:tracePt t="7136" x="631825" y="1582738"/>
          <p14:tracePt t="7156" x="622300" y="1582738"/>
          <p14:tracePt t="7232" x="615950" y="1582738"/>
          <p14:tracePt t="7461" x="622300" y="1587500"/>
          <p14:tracePt t="7468" x="636588" y="1592263"/>
          <p14:tracePt t="7475" x="641350" y="1592263"/>
          <p14:tracePt t="7484" x="647700" y="1598613"/>
          <p14:tracePt t="7489" x="657225" y="1603375"/>
          <p14:tracePt t="7497" x="668338" y="1603375"/>
          <p14:tracePt t="7505" x="673100" y="1603375"/>
          <p14:tracePt t="7511" x="682625" y="1612900"/>
          <p14:tracePt t="7519" x="682625" y="1619250"/>
          <p14:tracePt t="7526" x="698500" y="1619250"/>
          <p14:tracePt t="7536" x="698500" y="1624013"/>
          <p14:tracePt t="7545" x="709613" y="1628775"/>
          <p14:tracePt t="7551" x="714375" y="1628775"/>
          <p14:tracePt t="7556" x="719138" y="1628775"/>
          <p14:tracePt t="7564" x="735013" y="1628775"/>
          <p14:tracePt t="7571" x="739775" y="1628775"/>
          <p14:tracePt t="7578" x="744538" y="1628775"/>
          <p14:tracePt t="7587" x="760413" y="1628775"/>
          <p14:tracePt t="7593" x="765175" y="1628775"/>
          <p14:tracePt t="7602" x="769938" y="1628775"/>
          <p14:tracePt t="7619" x="776288" y="1628775"/>
          <p14:tracePt t="7624" x="781050" y="1628775"/>
          <p14:tracePt t="7705" x="776288" y="1628775"/>
          <p14:tracePt t="7718" x="760413" y="1624013"/>
          <p14:tracePt t="7726" x="755650" y="1624013"/>
          <p14:tracePt t="7734" x="749300" y="1619250"/>
          <p14:tracePt t="7742" x="739775" y="1608138"/>
          <p14:tracePt t="7756" x="723900" y="1608138"/>
          <p14:tracePt t="7763" x="723900" y="1603375"/>
          <p14:tracePt t="7770" x="719138" y="1598613"/>
          <p14:tracePt t="7777" x="714375" y="1598613"/>
          <p14:tracePt t="7785" x="714375" y="1592263"/>
          <p14:tracePt t="7793" x="709613" y="1592263"/>
          <p14:tracePt t="7803" x="698500" y="1592263"/>
          <p14:tracePt t="7815" x="693738" y="1592263"/>
          <p14:tracePt t="7821" x="688975" y="1592263"/>
          <p14:tracePt t="10920" x="682625" y="1612900"/>
          <p14:tracePt t="10929" x="673100" y="1658938"/>
          <p14:tracePt t="10941" x="647700" y="1727200"/>
          <p14:tracePt t="10951" x="631825" y="1757363"/>
          <p14:tracePt t="10957" x="622300" y="1793875"/>
          <p14:tracePt t="10967" x="606425" y="1824038"/>
          <p14:tracePt t="10972" x="601663" y="1854200"/>
          <p14:tracePt t="10978" x="590550" y="1885950"/>
          <p14:tracePt t="10987" x="574675" y="1922463"/>
          <p14:tracePt t="10993" x="554038" y="1982788"/>
          <p14:tracePt t="11002" x="544513" y="2039938"/>
          <p14:tracePt t="11008" x="523875" y="2097088"/>
          <p14:tracePt t="11018" x="514350" y="2157413"/>
          <p14:tracePt t="11024" x="498475" y="2189163"/>
          <p14:tracePt t="11030" x="487363" y="2219325"/>
          <p14:tracePt t="11039" x="482600" y="2255838"/>
          <p14:tracePt t="11044" x="482600" y="2276475"/>
          <p14:tracePt t="11054" x="473075" y="2297113"/>
          <p14:tracePt t="11059" x="473075" y="2312988"/>
          <p14:tracePt t="11066" x="473075" y="2322513"/>
          <p14:tracePt t="11074" x="473075" y="2338388"/>
          <p14:tracePt t="11081" x="473075" y="2347913"/>
          <p14:tracePt t="11089" x="473075" y="2363788"/>
          <p14:tracePt t="11096" x="477838" y="2379663"/>
          <p14:tracePt t="11103" x="477838" y="2400300"/>
          <p14:tracePt t="11111" x="482600" y="2414588"/>
          <p14:tracePt t="11118" x="493713" y="2435225"/>
          <p14:tracePt t="11126" x="493713" y="2455863"/>
          <p14:tracePt t="11133" x="498475" y="2481263"/>
          <p14:tracePt t="11140" x="503238" y="2492375"/>
          <p14:tracePt t="11150" x="503238" y="2508250"/>
          <p14:tracePt t="11155" x="514350" y="2522538"/>
          <p14:tracePt t="11162" x="519113" y="2538413"/>
          <p14:tracePt t="11170" x="519113" y="2547938"/>
          <p14:tracePt t="11178" x="523875" y="2554288"/>
          <p14:tracePt t="11185" x="528638" y="2559050"/>
          <p14:tracePt t="11192" x="528638" y="2574925"/>
          <p14:tracePt t="11200" x="544513" y="2579688"/>
          <p14:tracePt t="11207" x="560388" y="2589213"/>
          <p14:tracePt t="11216" x="574675" y="2600325"/>
          <p14:tracePt t="11222" x="585788" y="2609850"/>
          <p14:tracePt t="11230" x="601663" y="2625725"/>
          <p14:tracePt t="11238" x="615950" y="2635250"/>
          <p14:tracePt t="11244" x="631825" y="2651125"/>
          <p14:tracePt t="11252" x="647700" y="2667000"/>
          <p14:tracePt t="11258" x="661988" y="2682875"/>
          <p14:tracePt t="11266" x="677863" y="2697163"/>
          <p14:tracePt t="11273" x="688975" y="2703513"/>
          <p14:tracePt t="11282" x="698500" y="2717800"/>
          <p14:tracePt t="11288" x="703263" y="2722563"/>
          <p14:tracePt t="11295" x="714375" y="2728913"/>
          <p14:tracePt t="11303" x="714375" y="2733675"/>
          <p14:tracePt t="11310" x="719138" y="2743200"/>
          <p14:tracePt t="11319" x="730250" y="2743200"/>
          <p14:tracePt t="11326" x="730250" y="2749550"/>
          <p14:tracePt t="11333" x="735013" y="2754313"/>
          <p14:tracePt t="11340" x="739775" y="2754313"/>
          <p14:tracePt t="11355" x="744538" y="2754313"/>
          <p14:tracePt t="11362" x="749300" y="2754313"/>
          <p14:tracePt t="11377" x="755650" y="2754313"/>
          <p14:tracePt t="11384" x="760413" y="2754313"/>
          <p14:tracePt t="11399" x="769938" y="2754313"/>
          <p14:tracePt t="11407" x="776288" y="2754313"/>
          <p14:tracePt t="11421" x="781050" y="2754313"/>
          <p14:tracePt t="11499" x="781050" y="2749550"/>
          <p14:tracePt t="11505" x="781050" y="2738438"/>
          <p14:tracePt t="11512" x="765175" y="2728913"/>
          <p14:tracePt t="11519" x="760413" y="2703513"/>
          <p14:tracePt t="11526" x="744538" y="2692400"/>
          <p14:tracePt t="11534" x="730250" y="2667000"/>
          <p14:tracePt t="11540" x="714375" y="2646363"/>
          <p14:tracePt t="11551" x="698500" y="2630488"/>
          <p14:tracePt t="11556" x="682625" y="2595563"/>
          <p14:tracePt t="11563" x="673100" y="2584450"/>
          <p14:tracePt t="11570" x="661988" y="2568575"/>
          <p14:tracePt t="11578" x="652463" y="2554288"/>
          <p14:tracePt t="11585" x="647700" y="2538413"/>
          <p14:tracePt t="11592" x="647700" y="2533650"/>
          <p14:tracePt t="11600" x="641350" y="2527300"/>
          <p14:tracePt t="11607" x="636588" y="2527300"/>
          <p14:tracePt t="11617" x="636588" y="2522538"/>
          <p14:tracePt t="11628" x="636588" y="2517775"/>
          <p14:tracePt t="11637" x="636588" y="2513013"/>
          <p14:tracePt t="11644" x="636588" y="2508250"/>
          <p14:tracePt t="11653" x="641350" y="2508250"/>
          <p14:tracePt t="11658" x="647700" y="2497138"/>
          <p14:tracePt t="11667" x="661988" y="2492375"/>
          <p14:tracePt t="11673" x="668338" y="2492375"/>
          <p14:tracePt t="11688" x="682625" y="2481263"/>
          <p14:tracePt t="11696" x="693738" y="2481263"/>
          <p14:tracePt t="11711" x="698500" y="2481263"/>
          <p14:tracePt t="11718" x="703263" y="2481263"/>
          <p14:tracePt t="11755" x="703263" y="2476500"/>
          <p14:tracePt t="11763" x="703263" y="2471738"/>
          <p14:tracePt t="11779" x="698500" y="2471738"/>
          <p14:tracePt t="11783" x="698500" y="2460625"/>
          <p14:tracePt t="11792" x="688975" y="2455863"/>
          <p14:tracePt t="11800" x="682625" y="2455863"/>
          <p14:tracePt t="11810" x="682625" y="2451100"/>
          <p14:tracePt t="11816" x="677863" y="2451100"/>
          <p14:tracePt t="11821" x="673100" y="2451100"/>
          <p14:tracePt t="11867" x="673100" y="2446338"/>
          <p14:tracePt t="11881" x="673100" y="2439988"/>
          <p14:tracePt t="11890" x="677863" y="2435225"/>
          <p14:tracePt t="11895" x="688975" y="2420938"/>
          <p14:tracePt t="11903" x="703263" y="2400300"/>
          <p14:tracePt t="11910" x="723900" y="2363788"/>
          <p14:tracePt t="11918" x="765175" y="2312988"/>
          <p14:tracePt t="11925" x="806450" y="2265363"/>
          <p14:tracePt t="11934" x="847725" y="2214563"/>
          <p14:tracePt t="11940" x="889000" y="2152650"/>
          <p14:tracePt t="11948" x="935038" y="2101850"/>
          <p14:tracePt t="11955" x="985838" y="2055813"/>
          <p14:tracePt t="11962" x="1047750" y="2014538"/>
          <p14:tracePt t="11968" x="1098550" y="1973263"/>
          <p14:tracePt t="11976" x="1160463" y="1931988"/>
          <p14:tracePt t="11985" x="1206500" y="1911350"/>
          <p14:tracePt t="11991" x="1268413" y="1881188"/>
          <p14:tracePt t="12002" x="1304925" y="1854200"/>
          <p14:tracePt t="12008" x="1362075" y="1835150"/>
          <p14:tracePt t="12016" x="1412875" y="1808163"/>
          <p14:tracePt t="12023" x="1458913" y="1778000"/>
          <p14:tracePt t="12028" x="1516063" y="1757363"/>
          <p14:tracePt t="12035" x="1576388" y="1716088"/>
          <p14:tracePt t="12043" x="1654175" y="1685925"/>
          <p14:tracePt t="12050" x="1725613" y="1654175"/>
          <p14:tracePt t="12058" x="1798638" y="1624013"/>
          <p14:tracePt t="12067" x="1874838" y="1582738"/>
          <p14:tracePt t="12072" x="1936750" y="1552575"/>
          <p14:tracePt t="12081" x="1982788" y="1520825"/>
          <p14:tracePt t="12088" x="2044700" y="1479550"/>
          <p14:tracePt t="12095" x="2106613" y="1458913"/>
          <p14:tracePt t="12101" x="2162175" y="1438275"/>
          <p14:tracePt t="12109" x="2235200" y="1408113"/>
          <p14:tracePt t="12120" x="2295525" y="1376363"/>
          <p14:tracePt t="12126" x="2368550" y="1357313"/>
          <p14:tracePt t="12135" x="2430463" y="1336675"/>
          <p14:tracePt t="12142" x="2476500" y="1320800"/>
          <p14:tracePt t="12147" x="2532063" y="1309688"/>
          <p14:tracePt t="12154" x="2578100" y="1300163"/>
          <p14:tracePt t="12162" x="2625725" y="1284288"/>
          <p14:tracePt t="12168" x="2681288" y="1263650"/>
          <p14:tracePt t="12176" x="2743200" y="1243013"/>
          <p14:tracePt t="12184" x="2800350" y="1233488"/>
          <p14:tracePt t="12192" x="2871788" y="1222375"/>
          <p14:tracePt t="12201" x="2943225" y="1201738"/>
          <p14:tracePt t="12206" x="3016250" y="1181100"/>
          <p14:tracePt t="12213" x="3087688" y="1162050"/>
          <p14:tracePt t="12220" x="3143250" y="1141413"/>
          <p14:tracePt t="12229" x="3190875" y="1125538"/>
          <p14:tracePt t="12236" x="3236913" y="1104900"/>
          <p14:tracePt t="12248" x="3287713" y="1084263"/>
          <p14:tracePt t="12254" x="3333750" y="1068388"/>
          <p14:tracePt t="12260" x="3390900" y="1047750"/>
          <p14:tracePt t="12268" x="3436938" y="1027113"/>
          <p14:tracePt t="12274" x="3498850" y="1006475"/>
          <p14:tracePt t="12280" x="3554413" y="992188"/>
          <p14:tracePt t="12286" x="3586163" y="981075"/>
          <p14:tracePt t="12294" x="3632200" y="971550"/>
          <p14:tracePt t="12302" x="3678238" y="955675"/>
          <p14:tracePt t="12311" x="3708400" y="946150"/>
          <p14:tracePt t="12317" x="3740150" y="939800"/>
          <p14:tracePt t="12324" x="3775075" y="919163"/>
          <p14:tracePt t="12337" x="3795713" y="919163"/>
          <p14:tracePt t="12341" x="3822700" y="914400"/>
          <p14:tracePt t="12346" x="3852863" y="904875"/>
          <p14:tracePt t="12354" x="3873500" y="904875"/>
          <p14:tracePt t="12361" x="3903663" y="904875"/>
          <p14:tracePt t="12372" x="3944938" y="909638"/>
          <p14:tracePt t="12376" x="3981450" y="914400"/>
          <p14:tracePt t="12384" x="4022725" y="925513"/>
          <p14:tracePt t="12391" x="4068763" y="935038"/>
          <p14:tracePt t="12402" x="4089400" y="939800"/>
          <p14:tracePt t="12408" x="4114800" y="950913"/>
          <p14:tracePt t="12413" x="4135438" y="955675"/>
          <p14:tracePt t="12421" x="4156075" y="966788"/>
          <p14:tracePt t="12428" x="4171950" y="981075"/>
          <p14:tracePt t="12436" x="4186238" y="985838"/>
          <p14:tracePt t="12442" x="4202113" y="992188"/>
          <p14:tracePt t="12450" x="4217988" y="1006475"/>
          <p14:tracePt t="12457" x="4222750" y="1012825"/>
          <p14:tracePt t="12468" x="4227513" y="1022350"/>
          <p14:tracePt t="12474" x="4238625" y="1033463"/>
          <p14:tracePt t="12480" x="4252913" y="1038225"/>
          <p14:tracePt t="12488" x="4259263" y="1047750"/>
          <p14:tracePt t="12496" x="4268788" y="1058863"/>
          <p14:tracePt t="12504" x="4279900" y="1063625"/>
          <p14:tracePt t="12509" x="4284663" y="1073150"/>
          <p14:tracePt t="12517" x="4294188" y="1084263"/>
          <p14:tracePt t="12523" x="4305300" y="1084263"/>
          <p14:tracePt t="12534" x="4310063" y="1089025"/>
          <p14:tracePt t="12540" x="4319588" y="1093788"/>
          <p14:tracePt t="12546" x="4330700" y="1093788"/>
          <p14:tracePt t="12552" x="4330700" y="1104900"/>
          <p14:tracePt t="12561" x="4335463" y="1109663"/>
          <p14:tracePt t="12569" x="4340225" y="1109663"/>
          <p14:tracePt t="12584" x="4346575" y="1109663"/>
          <p14:tracePt t="12890" x="4418013" y="1093788"/>
          <p14:tracePt t="12902" x="4668838" y="1006475"/>
          <p14:tracePt t="12909" x="4797425" y="960438"/>
          <p14:tracePt t="12917" x="4911725" y="925513"/>
          <p14:tracePt t="12922" x="5008563" y="893763"/>
          <p14:tracePt t="12933" x="5080000" y="873125"/>
          <p14:tracePt t="12939" x="5162550" y="847725"/>
          <p14:tracePt t="12945" x="5249863" y="827088"/>
          <p14:tracePt t="12953" x="5348288" y="806450"/>
          <p14:tracePt t="12960" x="5429250" y="796925"/>
          <p14:tracePt t="12967" x="5502275" y="785813"/>
          <p14:tracePt t="12975" x="5557838" y="785813"/>
          <p14:tracePt t="12988" x="5614988" y="785813"/>
          <p14:tracePt t="12991" x="5656263" y="785813"/>
          <p14:tracePt t="12997" x="5697538" y="785813"/>
          <p14:tracePt t="13004" x="5732463" y="790575"/>
          <p14:tracePt t="13012" x="5773738" y="796925"/>
          <p14:tracePt t="13018" x="5819775" y="817563"/>
          <p14:tracePt t="13028" x="5856288" y="831850"/>
          <p14:tracePt t="13036" x="5913438" y="852488"/>
          <p14:tracePt t="13042" x="5964238" y="873125"/>
          <p14:tracePt t="13052" x="6021388" y="904875"/>
          <p14:tracePt t="13059" x="6081713" y="930275"/>
          <p14:tracePt t="13063" x="6143625" y="950913"/>
          <p14:tracePt t="13071" x="6175375" y="971550"/>
          <p14:tracePt t="13078" x="6221413" y="985838"/>
          <p14:tracePt t="13085" x="6267450" y="1006475"/>
          <p14:tracePt t="13093" x="6303963" y="1022350"/>
          <p14:tracePt t="13101" x="6364288" y="1054100"/>
          <p14:tracePt t="13108" x="6400800" y="1079500"/>
          <p14:tracePt t="13117" x="6446838" y="1109663"/>
          <p14:tracePt t="13123" x="6483350" y="1135063"/>
          <p14:tracePt t="13130" x="6518275" y="1171575"/>
          <p14:tracePt t="13140" x="6545263" y="1196975"/>
          <p14:tracePt t="13144" x="6580188" y="1222375"/>
          <p14:tracePt t="13154" x="6596063" y="1238250"/>
          <p14:tracePt t="13160" x="6616700" y="1263650"/>
          <p14:tracePt t="13167" x="6642100" y="1284288"/>
          <p14:tracePt t="13175" x="6657975" y="1300163"/>
          <p14:tracePt t="13185" x="6673850" y="1325563"/>
          <p14:tracePt t="13192" x="6692900" y="1346200"/>
          <p14:tracePt t="13199" x="6719888" y="1362075"/>
          <p14:tracePt t="13204" x="6734175" y="1387475"/>
          <p14:tracePt t="13211" x="6750050" y="1397000"/>
          <p14:tracePt t="13218" x="6761163" y="1412875"/>
          <p14:tracePt t="13226" x="6775450" y="1428750"/>
          <p14:tracePt t="13234" x="6786563" y="1444625"/>
          <p14:tracePt t="13241" x="6791325" y="1449388"/>
          <p14:tracePt t="13252" x="6796088" y="1454150"/>
          <p14:tracePt t="13258" x="6800850" y="1458913"/>
          <p14:tracePt t="13263" x="6800850" y="1463675"/>
          <p14:tracePt t="13269" x="6807200" y="1463675"/>
          <p14:tracePt t="13278" x="6811963" y="1474788"/>
          <p14:tracePt t="13285" x="6811963" y="1479550"/>
          <p14:tracePt t="13292" x="6821488" y="1479550"/>
          <p14:tracePt t="13315" x="6827838" y="1479550"/>
          <p14:tracePt t="13773" x="6800850" y="1454150"/>
          <p14:tracePt t="13781" x="6765925" y="1417638"/>
          <p14:tracePt t="13789" x="6729413" y="1397000"/>
          <p14:tracePt t="13795" x="6692900" y="1382713"/>
          <p14:tracePt t="13802" x="6662738" y="1366838"/>
          <p14:tracePt t="13810" x="6626225" y="1346200"/>
          <p14:tracePt t="13816" x="6596063" y="1330325"/>
          <p14:tracePt t="13826" x="6559550" y="1325563"/>
          <p14:tracePt t="13832" x="6529388" y="1316038"/>
          <p14:tracePt t="13840" x="6483350" y="1295400"/>
          <p14:tracePt t="13849" x="6437313" y="1289050"/>
          <p14:tracePt t="13855" x="6405563" y="1279525"/>
          <p14:tracePt t="13862" x="6350000" y="1258888"/>
          <p14:tracePt t="13869" x="6303963" y="1254125"/>
          <p14:tracePt t="13879" x="6256338" y="1243013"/>
          <p14:tracePt t="13885" x="6184900" y="1222375"/>
          <p14:tracePt t="13896" x="6127750" y="1222375"/>
          <p14:tracePt t="13906" x="5980113" y="1212850"/>
          <p14:tracePt t="13916" x="5918200" y="1201738"/>
          <p14:tracePt t="13922" x="5865813" y="1201738"/>
          <p14:tracePt t="13928" x="5819775" y="1192213"/>
          <p14:tracePt t="13937" x="5778500" y="1192213"/>
          <p14:tracePt t="13943" x="5748338" y="1192213"/>
          <p14:tracePt t="13951" x="5718175" y="1192213"/>
          <p14:tracePt t="13958" x="5676900" y="1192213"/>
          <p14:tracePt t="13966" x="5645150" y="1192213"/>
          <p14:tracePt t="13973" x="5594350" y="1192213"/>
          <p14:tracePt t="13981" x="5548313" y="1192213"/>
          <p14:tracePt t="13989" x="5495925" y="1192213"/>
          <p14:tracePt t="13995" x="5449888" y="1192213"/>
          <p14:tracePt t="14003" x="5394325" y="1192213"/>
          <p14:tracePt t="14009" x="5362575" y="1192213"/>
          <p14:tracePt t="14020" x="5332413" y="1192213"/>
          <p14:tracePt t="14024" x="5302250" y="1192213"/>
          <p14:tracePt t="14035" x="5281613" y="1192213"/>
          <p14:tracePt t="14039" x="5260975" y="1192213"/>
          <p14:tracePt t="14049" x="5229225" y="1192213"/>
          <p14:tracePt t="14054" x="5208588" y="1196975"/>
          <p14:tracePt t="14061" x="5178425" y="1196975"/>
          <p14:tracePt t="14068" x="5146675" y="1196975"/>
          <p14:tracePt t="14076" x="5100638" y="1201738"/>
          <p14:tracePt t="14084" x="5059363" y="1201738"/>
          <p14:tracePt t="14091" x="5019675" y="1201738"/>
          <p14:tracePt t="14100" x="4962525" y="1201738"/>
          <p14:tracePt t="14105" x="4932363" y="1212850"/>
          <p14:tracePt t="14117" x="4900613" y="1212850"/>
          <p14:tracePt t="14121" x="4859338" y="1212850"/>
          <p14:tracePt t="14129" x="4829175" y="1212850"/>
          <p14:tracePt t="14136" x="4808538" y="1212850"/>
          <p14:tracePt t="14144" x="4776788" y="1212850"/>
          <p14:tracePt t="14150" x="4751388" y="1212850"/>
          <p14:tracePt t="14157" x="4730750" y="1212850"/>
          <p14:tracePt t="14166" x="4700588" y="1212850"/>
          <p14:tracePt t="14172" x="4679950" y="1212850"/>
          <p14:tracePt t="14180" x="4659313" y="1212850"/>
          <p14:tracePt t="14186" x="4629150" y="1212850"/>
          <p14:tracePt t="14195" x="4597400" y="1212850"/>
          <p14:tracePt t="14203" x="4567238" y="1212850"/>
          <p14:tracePt t="14209" x="4535488" y="1212850"/>
          <p14:tracePt t="14218" x="4505325" y="1217613"/>
          <p14:tracePt t="14225" x="4468813" y="1228725"/>
          <p14:tracePt t="14238" x="4406900" y="1233488"/>
          <p14:tracePt t="14246" x="4376738" y="1243013"/>
          <p14:tracePt t="14252" x="4356100" y="1243013"/>
          <p14:tracePt t="14264" x="4330700" y="1254125"/>
          <p14:tracePt t="14272" x="4310063" y="1258888"/>
          <p14:tracePt t="14278" x="4289425" y="1258888"/>
          <p14:tracePt t="14284" x="4273550" y="1263650"/>
          <p14:tracePt t="14290" x="4252913" y="1274763"/>
          <p14:tracePt t="14302" x="4238625" y="1274763"/>
          <p14:tracePt t="14307" x="4222750" y="1289050"/>
          <p14:tracePt t="14313" x="4206875" y="1295400"/>
          <p14:tracePt t="14320" x="4197350" y="1300163"/>
          <p14:tracePt t="14327" x="4192588" y="1300163"/>
          <p14:tracePt t="14334" x="4176713" y="1309688"/>
          <p14:tracePt t="14342" x="4171950" y="1316038"/>
          <p14:tracePt t="14350" x="4165600" y="1316038"/>
          <p14:tracePt t="14357" x="4151313" y="1320800"/>
          <p14:tracePt t="14368" x="4144963" y="1325563"/>
          <p14:tracePt t="14373" x="4140200" y="1325563"/>
          <p14:tracePt t="14381" x="4124325" y="1341438"/>
          <p14:tracePt t="14387" x="4119563" y="1350963"/>
          <p14:tracePt t="14396" x="4114800" y="1366838"/>
          <p14:tracePt t="14402" x="4098925" y="1382713"/>
          <p14:tracePt t="14409" x="4094163" y="1397000"/>
          <p14:tracePt t="14419" x="4084638" y="1408113"/>
          <p14:tracePt t="14425" x="4078288" y="1423988"/>
          <p14:tracePt t="14434" x="4073525" y="1428750"/>
          <p14:tracePt t="14440" x="4073525" y="1438275"/>
          <p14:tracePt t="14449" x="4064000" y="1449388"/>
          <p14:tracePt t="14455" x="4057650" y="1454150"/>
          <p14:tracePt t="14461" x="4048125" y="1470025"/>
          <p14:tracePt t="14468" x="4048125" y="1474788"/>
          <p14:tracePt t="14476" x="4043363" y="1479550"/>
          <p14:tracePt t="14483" x="4032250" y="1484313"/>
          <p14:tracePt t="14490" x="4032250" y="1490663"/>
          <p14:tracePt t="14500" x="4027488" y="1490663"/>
          <p14:tracePt t="14507" x="4022725" y="1495425"/>
          <p14:tracePt t="14513" x="4022725" y="1504950"/>
          <p14:tracePt t="14826" x="4022725" y="1511300"/>
          <p14:tracePt t="14855" x="4022725" y="1516063"/>
          <p14:tracePt t="14861" x="4022725" y="1520825"/>
          <p14:tracePt t="14870" x="4027488" y="1520825"/>
          <p14:tracePt t="14874" x="4027488" y="1525588"/>
          <p14:tracePt t="14883" x="4037013" y="1531938"/>
          <p14:tracePt t="14904" x="4048125" y="1536700"/>
          <p14:tracePt t="14911" x="4052888" y="1541463"/>
          <p14:tracePt t="14926" x="4057650" y="1541463"/>
          <p14:tracePt t="14933" x="4064000" y="1541463"/>
          <p14:tracePt t="14953" x="4068763" y="1541463"/>
          <p14:tracePt t="14957" x="4078288" y="1541463"/>
          <p14:tracePt t="14971" x="4084638" y="1541463"/>
          <p14:tracePt t="14980" x="4089400" y="1541463"/>
          <p14:tracePt t="14986" x="4094163" y="1541463"/>
          <p14:tracePt t="14993" x="4098925" y="1541463"/>
          <p14:tracePt t="15008" x="4105275" y="1541463"/>
          <p14:tracePt t="15017" x="4110038" y="1541463"/>
          <p14:tracePt t="15035" x="4114800" y="1541463"/>
          <p14:tracePt t="15060" x="4124325" y="1541463"/>
          <p14:tracePt t="15076" x="4130675" y="1541463"/>
          <p14:tracePt t="15089" x="4135438" y="1541463"/>
          <p14:tracePt t="15113" x="4140200" y="1541463"/>
          <p14:tracePt t="15119" x="4144963" y="1541463"/>
          <p14:tracePt t="15134" x="4151313" y="1552575"/>
          <p14:tracePt t="15141" x="4156075" y="1557338"/>
          <p14:tracePt t="15155" x="4165600" y="1566863"/>
          <p14:tracePt t="15166" x="4171950" y="1571625"/>
          <p14:tracePt t="15173" x="4171950" y="1587500"/>
          <p14:tracePt t="15178" x="4176713" y="1603375"/>
          <p14:tracePt t="15184" x="4186238" y="1612900"/>
          <p14:tracePt t="15192" x="4186238" y="1628775"/>
          <p14:tracePt t="15200" x="4186238" y="1639888"/>
          <p14:tracePt t="15207" x="4186238" y="1665288"/>
          <p14:tracePt t="15215" x="4192588" y="1674813"/>
          <p14:tracePt t="15222" x="4197350" y="1700213"/>
          <p14:tracePt t="15231" x="4197350" y="1720850"/>
          <p14:tracePt t="15238" x="4197350" y="1752600"/>
          <p14:tracePt t="15244" x="4197350" y="1766888"/>
          <p14:tracePt t="15252" x="4197350" y="1787525"/>
          <p14:tracePt t="15259" x="4197350" y="1808163"/>
          <p14:tracePt t="15267" x="4197350" y="1824038"/>
          <p14:tracePt t="15275" x="4197350" y="1844675"/>
          <p14:tracePt t="15283" x="4197350" y="1860550"/>
          <p14:tracePt t="15289" x="4197350" y="1870075"/>
          <p14:tracePt t="15298" x="4197350" y="1885950"/>
          <p14:tracePt t="15303" x="4197350" y="1890713"/>
          <p14:tracePt t="15311" x="4197350" y="1901825"/>
          <p14:tracePt t="15319" x="4197350" y="1906588"/>
          <p14:tracePt t="15326" x="4197350" y="1916113"/>
          <p14:tracePt t="15333" x="4197350" y="1927225"/>
          <p14:tracePt t="15341" x="4197350" y="1931988"/>
          <p14:tracePt t="15350" x="4197350" y="1936750"/>
          <p14:tracePt t="15363" x="4197350" y="1941513"/>
          <p14:tracePt t="15369" x="4197350" y="1947863"/>
          <p14:tracePt t="15388" x="4197350" y="1957388"/>
          <p14:tracePt t="15392" x="4197350" y="1962150"/>
          <p14:tracePt t="15490" x="4197350" y="1952625"/>
          <p14:tracePt t="15503" x="4206875" y="1941513"/>
          <p14:tracePt t="15511" x="4211638" y="1936750"/>
          <p14:tracePt t="15517" x="4211638" y="1916113"/>
          <p14:tracePt t="15526" x="4217988" y="1895475"/>
          <p14:tracePt t="15534" x="4227513" y="1860550"/>
          <p14:tracePt t="15540" x="4227513" y="1819275"/>
          <p14:tracePt t="15550" x="4232275" y="1787525"/>
          <p14:tracePt t="15555" x="4243388" y="1757363"/>
          <p14:tracePt t="15563" x="4243388" y="1736725"/>
          <p14:tracePt t="15569" x="4248150" y="1711325"/>
          <p14:tracePt t="15578" x="4259263" y="1690688"/>
          <p14:tracePt t="15585" x="4259263" y="1674813"/>
          <p14:tracePt t="15592" x="4259263" y="1670050"/>
          <p14:tracePt t="15600" x="4259263" y="1658938"/>
          <p14:tracePt t="15618" x="4259263" y="1654175"/>
          <p14:tracePt t="15621" x="4259263" y="1644650"/>
          <p14:tracePt t="15665" x="4259263" y="1649413"/>
          <p14:tracePt t="15673" x="4259263" y="1654175"/>
          <p14:tracePt t="15681" x="4259263" y="1665288"/>
          <p14:tracePt t="15688" x="4259263" y="1685925"/>
          <p14:tracePt t="15695" x="4259263" y="1711325"/>
          <p14:tracePt t="15704" x="4252913" y="1720850"/>
          <p14:tracePt t="15710" x="4248150" y="1757363"/>
          <p14:tracePt t="15718" x="4248150" y="1778000"/>
          <p14:tracePt t="15725" x="4238625" y="1798638"/>
          <p14:tracePt t="15732" x="4232275" y="1814513"/>
          <p14:tracePt t="15740" x="4232275" y="1824038"/>
          <p14:tracePt t="15751" x="4227513" y="1839913"/>
          <p14:tracePt t="15757" x="4227513" y="1854200"/>
          <p14:tracePt t="15767" x="4227513" y="1865313"/>
          <p14:tracePt t="15771" x="4227513" y="1881188"/>
          <p14:tracePt t="15777" x="4227513" y="1885950"/>
          <p14:tracePt t="15784" x="4227513" y="1890713"/>
          <p14:tracePt t="15800" x="4227513" y="1895475"/>
          <p14:tracePt t="15806" x="4227513" y="1901825"/>
          <p14:tracePt t="15866" x="4227513" y="1895475"/>
          <p14:tracePt t="15882" x="4227513" y="1890713"/>
          <p14:tracePt t="15888" x="4227513" y="1885950"/>
          <p14:tracePt t="15896" x="4232275" y="1870075"/>
          <p14:tracePt t="15905" x="4238625" y="1865313"/>
          <p14:tracePt t="15910" x="4238625" y="1860550"/>
          <p14:tracePt t="15917" x="4243388" y="1849438"/>
          <p14:tracePt t="15933" x="4243388" y="1839913"/>
          <p14:tracePt t="15939" x="4243388" y="1835150"/>
          <p14:tracePt t="15955" x="4243388" y="1828800"/>
          <p14:tracePt t="16671" x="4259263" y="1828800"/>
          <p14:tracePt t="16679" x="4264025" y="1824038"/>
          <p14:tracePt t="16687" x="4268788" y="1819275"/>
          <p14:tracePt t="16694" x="4284663" y="1819275"/>
          <p14:tracePt t="16704" x="4289425" y="1814513"/>
          <p14:tracePt t="16709" x="4294188" y="1808163"/>
          <p14:tracePt t="16718" x="4305300" y="1808163"/>
          <p14:tracePt t="16724" x="4310063" y="1798638"/>
          <p14:tracePt t="16733" x="4325938" y="1798638"/>
          <p14:tracePt t="16738" x="4335463" y="1798638"/>
          <p14:tracePt t="16752" x="4367213" y="1793875"/>
          <p14:tracePt t="16761" x="4376738" y="1793875"/>
          <p14:tracePt t="16766" x="4392613" y="1787525"/>
          <p14:tracePt t="16776" x="4406900" y="1778000"/>
          <p14:tracePt t="16782" x="4427538" y="1778000"/>
          <p14:tracePt t="16792" x="4443413" y="1773238"/>
          <p14:tracePt t="16800" x="4475163" y="1766888"/>
          <p14:tracePt t="16805" x="4494213" y="1766888"/>
          <p14:tracePt t="16813" x="4521200" y="1757363"/>
          <p14:tracePt t="16819" x="4551363" y="1752600"/>
          <p14:tracePt t="16826" x="4562475" y="1752600"/>
          <p14:tracePt t="16833" x="4587875" y="1741488"/>
          <p14:tracePt t="16842" x="4608513" y="1736725"/>
          <p14:tracePt t="16849" x="4622800" y="1736725"/>
          <p14:tracePt t="16857" x="4643438" y="1736725"/>
          <p14:tracePt t="16866" x="4664075" y="1736725"/>
          <p14:tracePt t="16872" x="4679950" y="1736725"/>
          <p14:tracePt t="16883" x="4689475" y="1736725"/>
          <p14:tracePt t="16887" x="4705350" y="1736725"/>
          <p14:tracePt t="16893" x="4716463" y="1736725"/>
          <p14:tracePt t="16900" x="4730750" y="1736725"/>
          <p14:tracePt t="16908" x="4741863" y="1736725"/>
          <p14:tracePt t="16920" x="4756150" y="1736725"/>
          <p14:tracePt t="16924" x="4772025" y="1736725"/>
          <p14:tracePt t="16934" x="4776788" y="1736725"/>
          <p14:tracePt t="16938" x="4783138" y="1736725"/>
          <p14:tracePt t="16946" x="4792663" y="1736725"/>
          <p14:tracePt t="16953" x="4797425" y="1736725"/>
          <p14:tracePt t="16960" x="4808538" y="1736725"/>
          <p14:tracePt t="16968" x="4818063" y="1736725"/>
          <p14:tracePt t="16974" x="4833938" y="1736725"/>
          <p14:tracePt t="16983" x="4845050" y="1736725"/>
          <p14:tracePt t="16989" x="4859338" y="1736725"/>
          <p14:tracePt t="17004" x="4884738" y="1736725"/>
          <p14:tracePt t="17012" x="4895850" y="1736725"/>
          <p14:tracePt t="17019" x="4900613" y="1736725"/>
          <p14:tracePt t="17027" x="4911725" y="1736725"/>
          <p14:tracePt t="17035" x="4916488" y="1736725"/>
          <p14:tracePt t="17043" x="4921250" y="1736725"/>
          <p14:tracePt t="17056" x="4926013" y="1736725"/>
          <p14:tracePt t="17065" x="4932363" y="1736725"/>
          <p14:tracePt t="17080" x="4937125" y="1736725"/>
          <p14:tracePt t="17086" x="4941888" y="1736725"/>
          <p14:tracePt t="17538" x="4937125" y="1741488"/>
          <p14:tracePt t="17548" x="4932363" y="1741488"/>
          <p14:tracePt t="17559" x="4926013" y="1741488"/>
          <p14:tracePt t="17565" x="4921250" y="1741488"/>
          <p14:tracePt t="17583" x="4916488" y="1741488"/>
          <p14:tracePt t="17588" x="4905375" y="1741488"/>
          <p14:tracePt t="17603" x="4900613" y="1741488"/>
          <p14:tracePt t="17610" x="4895850" y="1741488"/>
          <p14:tracePt t="17625" x="4891088" y="1741488"/>
          <p14:tracePt t="18944" x="4951413" y="1720850"/>
          <p14:tracePt t="18950" x="5065713" y="1665288"/>
          <p14:tracePt t="18956" x="5178425" y="1608138"/>
          <p14:tracePt t="18964" x="5307013" y="1552575"/>
          <p14:tracePt t="18970" x="5476875" y="1470025"/>
          <p14:tracePt t="18978" x="5619750" y="1423988"/>
          <p14:tracePt t="18984" x="5732463" y="1403350"/>
          <p14:tracePt t="18993" x="5846763" y="1366838"/>
          <p14:tracePt t="19000" x="5943600" y="1346200"/>
          <p14:tracePt t="19008" x="6067425" y="1336675"/>
          <p14:tracePt t="19015" x="6205538" y="1309688"/>
          <p14:tracePt t="19022" x="6338888" y="1309688"/>
          <p14:tracePt t="19032" x="6437313" y="1300163"/>
          <p14:tracePt t="19039" x="6534150" y="1289050"/>
          <p14:tracePt t="19045" x="6616700" y="1289050"/>
          <p14:tracePt t="19053" x="6713538" y="1289050"/>
          <p14:tracePt t="19062" x="6807200" y="1289050"/>
          <p14:tracePt t="19068" x="6904038" y="1289050"/>
          <p14:tracePt t="19074" x="6986588" y="1289050"/>
          <p14:tracePt t="19082" x="7053263" y="1289050"/>
          <p14:tracePt t="19089" x="7110413" y="1289050"/>
          <p14:tracePt t="19100" x="7170738" y="1295400"/>
          <p14:tracePt t="19105" x="7212013" y="1304925"/>
          <p14:tracePt t="19111" x="7253288" y="1304925"/>
          <p14:tracePt t="19117" x="7299325" y="1309688"/>
          <p14:tracePt t="19125" x="7345363" y="1320800"/>
          <p14:tracePt t="19132" x="7402513" y="1330325"/>
          <p14:tracePt t="19140" x="7448550" y="1341438"/>
          <p14:tracePt t="19148" x="7505700" y="1362075"/>
          <p14:tracePt t="19155" x="7561263" y="1366838"/>
          <p14:tracePt t="19167" x="7623175" y="1387475"/>
          <p14:tracePt t="19173" x="7669213" y="1408113"/>
          <p14:tracePt t="19178" x="7715250" y="1423988"/>
          <p14:tracePt t="19184" x="7751763" y="1444625"/>
          <p14:tracePt t="19195" x="7797800" y="1470025"/>
          <p14:tracePt t="19202" x="7843838" y="1490663"/>
          <p14:tracePt t="19208" x="7896225" y="1531938"/>
          <p14:tracePt t="19215" x="7942263" y="1557338"/>
          <p14:tracePt t="19222" x="8004175" y="1598613"/>
          <p14:tracePt t="19237" x="8112125" y="1670050"/>
          <p14:tracePt t="19244" x="8162925" y="1700213"/>
          <p14:tracePt t="19252" x="8208963" y="1727200"/>
          <p14:tracePt t="19258" x="8245475" y="1741488"/>
          <p14:tracePt t="19265" x="8266113" y="1766888"/>
          <p14:tracePt t="19274" x="8301038" y="1793875"/>
          <p14:tracePt t="19282" x="8342313" y="1844675"/>
          <p14:tracePt t="19288" x="8383588" y="1906588"/>
          <p14:tracePt t="19299" x="8424863" y="1978025"/>
          <p14:tracePt t="19305" x="8470900" y="2065338"/>
          <p14:tracePt t="19311" x="8502650" y="2143125"/>
          <p14:tracePt t="19318" x="8532813" y="2189163"/>
          <p14:tracePt t="19326" x="8569325" y="2239963"/>
          <p14:tracePt t="19332" x="8609013" y="2312988"/>
          <p14:tracePt t="19340" x="8656638" y="2400300"/>
          <p14:tracePt t="19349" x="8702675" y="2501900"/>
          <p14:tracePt t="19355" x="8732838" y="2616200"/>
          <p14:tracePt t="19366" x="8769350" y="2697163"/>
          <p14:tracePt t="19377" x="8799513" y="2774950"/>
          <p14:tracePt t="19384" x="8836025" y="2878138"/>
          <p14:tracePt t="19392" x="8845550" y="2908300"/>
          <p14:tracePt t="19398" x="8856663" y="2970213"/>
          <p14:tracePt t="19407" x="8856663" y="3021013"/>
          <p14:tracePt t="19415" x="8851900" y="3067050"/>
          <p14:tracePt t="19421" x="8851900" y="3087688"/>
          <p14:tracePt t="19431" x="8836025" y="3124200"/>
          <p14:tracePt t="19439" x="8815388" y="3154363"/>
          <p14:tracePt t="19443" x="8799513" y="3181350"/>
          <p14:tracePt t="19450" x="8778875" y="3206750"/>
          <p14:tracePt t="19458" x="8732838" y="3221038"/>
          <p14:tracePt t="19465" x="8670925" y="3241675"/>
          <p14:tracePt t="19764" x="8670925" y="3282950"/>
          <p14:tracePt t="19769" x="8677275" y="3340100"/>
          <p14:tracePt t="19777" x="8677275" y="3386138"/>
          <p14:tracePt t="19785" x="8677275" y="3427413"/>
          <p14:tracePt t="19792" x="8677275" y="3457575"/>
          <p14:tracePt t="19799" x="8677275" y="3478213"/>
          <p14:tracePt t="19806" x="8677275" y="3509963"/>
          <p14:tracePt t="19815" x="8677275" y="3524250"/>
          <p14:tracePt t="19821" x="8677275" y="3544888"/>
          <p14:tracePt t="19831" x="8677275" y="3560763"/>
          <p14:tracePt t="19835" x="8677275" y="3571875"/>
          <p14:tracePt t="19843" x="8677275" y="3586163"/>
          <p14:tracePt t="19851" x="8677275" y="3597275"/>
          <p14:tracePt t="19858" x="8677275" y="3611563"/>
          <p14:tracePt t="19864" x="8677275" y="3622675"/>
          <p14:tracePt t="19875" x="8677275" y="3638550"/>
          <p14:tracePt t="19882" x="8677275" y="3648075"/>
          <p14:tracePt t="19888" x="8677275" y="3673475"/>
          <p14:tracePt t="19899" x="8677275" y="3684588"/>
          <p14:tracePt t="19904" x="8677275" y="3714750"/>
          <p14:tracePt t="19909" x="8677275" y="3740150"/>
          <p14:tracePt t="19918" x="8677275" y="3760788"/>
          <p14:tracePt t="19924" x="8677275" y="3781425"/>
          <p14:tracePt t="19932" x="8677275" y="3797300"/>
          <p14:tracePt t="19939" x="8677275" y="3806825"/>
          <p14:tracePt t="19948" x="8677275" y="3822700"/>
          <p14:tracePt t="19956" x="8677275" y="3838575"/>
          <p14:tracePt t="19964" x="8677275" y="3848100"/>
          <p14:tracePt t="19969" x="8677275" y="3863975"/>
          <p14:tracePt t="19978" x="8677275" y="3868738"/>
          <p14:tracePt t="19984" x="8677275" y="3875088"/>
          <p14:tracePt t="19991" x="8677275" y="3884613"/>
          <p14:tracePt t="19999" x="8677275" y="3889375"/>
          <p14:tracePt t="20007" x="8677275" y="3900488"/>
          <p14:tracePt t="20020" x="8677275" y="3905250"/>
          <p14:tracePt t="20027" x="8677275" y="3910013"/>
          <p14:tracePt t="20043" x="8677275" y="3914775"/>
          <p14:tracePt t="20601" x="8670925" y="3914775"/>
          <p14:tracePt t="20641" x="8661400" y="3914775"/>
          <p14:tracePt t="20673" x="8656638" y="3921125"/>
          <p14:tracePt t="20679" x="8650288" y="3925888"/>
          <p14:tracePt t="20694" x="8645525" y="3930650"/>
          <p14:tracePt t="20702" x="8640763" y="3941763"/>
          <p14:tracePt t="20708" x="8636000" y="3941763"/>
          <p14:tracePt t="20715" x="8629650" y="3941763"/>
          <p14:tracePt t="20722" x="8620125" y="3941763"/>
          <p14:tracePt t="20731" x="8615363" y="3941763"/>
          <p14:tracePt t="20737" x="8604250" y="3946525"/>
          <p14:tracePt t="20752" x="8599488" y="3946525"/>
          <p14:tracePt t="20761" x="8589963" y="3946525"/>
          <p14:tracePt t="20768" x="8578850" y="3946525"/>
          <p14:tracePt t="20774" x="8578850" y="3951288"/>
          <p14:tracePt t="20783" x="8569325" y="3951288"/>
          <p14:tracePt t="20789" x="8562975" y="3951288"/>
          <p14:tracePt t="20799" x="8553450" y="3951288"/>
          <p14:tracePt t="20804" x="8548688" y="3951288"/>
          <p14:tracePt t="20814" x="8542338" y="3956050"/>
          <p14:tracePt t="20819" x="8537575" y="3956050"/>
          <p14:tracePt t="20827" x="8532813" y="3956050"/>
          <p14:tracePt t="20833" x="8516938" y="3962400"/>
          <p14:tracePt t="20848" x="8507413" y="3962400"/>
          <p14:tracePt t="20865" x="8502650" y="3962400"/>
          <p14:tracePt t="20871" x="8491538" y="3962400"/>
          <p14:tracePt t="20882" x="8486775" y="3962400"/>
          <p14:tracePt t="20901" x="8470900" y="3967163"/>
          <p14:tracePt t="20915" x="8466138" y="3967163"/>
          <p14:tracePt t="20922" x="8461375" y="3967163"/>
          <p14:tracePt t="20937" x="8455025" y="3967163"/>
          <p14:tracePt t="20974" x="8445500" y="3967163"/>
          <p14:tracePt t="21093" x="8445500" y="3976688"/>
          <p14:tracePt t="21100" x="8440738" y="3976688"/>
          <p14:tracePt t="21107" x="8434388" y="3981450"/>
          <p14:tracePt t="22483" x="8413750" y="3987800"/>
          <p14:tracePt t="22490" x="8383588" y="3997325"/>
          <p14:tracePt t="22498" x="8347075" y="4013200"/>
          <p14:tracePt t="22505" x="8307388" y="4022725"/>
          <p14:tracePt t="22514" x="8275638" y="4029075"/>
          <p14:tracePt t="22519" x="8239125" y="4043363"/>
          <p14:tracePt t="22529" x="8208963" y="4054475"/>
          <p14:tracePt t="22535" x="8183563" y="4059238"/>
          <p14:tracePt t="22541" x="8162925" y="4075113"/>
          <p14:tracePt t="22549" x="8142288" y="4075113"/>
          <p14:tracePt t="22556" x="8116888" y="4084638"/>
          <p14:tracePt t="22565" x="8096250" y="4089400"/>
          <p14:tracePt t="22571" x="8075613" y="4089400"/>
          <p14:tracePt t="22583" x="8039100" y="4100513"/>
          <p14:tracePt t="22592" x="7997825" y="4105275"/>
          <p14:tracePt t="22602" x="7967663" y="4116388"/>
          <p14:tracePt t="22608" x="7937500" y="4121150"/>
          <p14:tracePt t="22616" x="7910513" y="4121150"/>
          <p14:tracePt t="22623" x="7889875" y="4130675"/>
          <p14:tracePt t="22631" x="7859713" y="4137025"/>
          <p14:tracePt t="22638" x="7834313" y="4137025"/>
          <p14:tracePt t="22648" x="7813675" y="4146550"/>
          <p14:tracePt t="22656" x="7797800" y="4151313"/>
          <p14:tracePt t="22660" x="7777163" y="4151313"/>
          <p14:tracePt t="22668" x="7756525" y="4162425"/>
          <p14:tracePt t="22675" x="7742238" y="4167188"/>
          <p14:tracePt t="22683" x="7721600" y="4167188"/>
          <p14:tracePt t="22689" x="7694613" y="4183063"/>
          <p14:tracePt t="22697" x="7680325" y="4187825"/>
          <p14:tracePt t="22704" x="7659688" y="4197350"/>
          <p14:tracePt t="22714" x="7639050" y="4203700"/>
          <p14:tracePt t="22720" x="7623175" y="4213225"/>
          <p14:tracePt t="22727" x="7602538" y="4213225"/>
          <p14:tracePt t="22735" x="7577138" y="4229100"/>
          <p14:tracePt t="22741" x="7567613" y="4229100"/>
          <p14:tracePt t="22749" x="7531100" y="4233863"/>
          <p14:tracePt t="22756" x="7510463" y="4244975"/>
          <p14:tracePt t="22764" x="7489825" y="4249738"/>
          <p14:tracePt t="22771" x="7459663" y="4259263"/>
          <p14:tracePt t="22786" x="7412038" y="4275138"/>
          <p14:tracePt t="22793" x="7381875" y="4279900"/>
          <p14:tracePt t="22799" x="7345363" y="4291013"/>
          <p14:tracePt t="22810" x="7324725" y="4295775"/>
          <p14:tracePt t="22815" x="7305675" y="4305300"/>
          <p14:tracePt t="22823" x="7273925" y="4311650"/>
          <p14:tracePt t="22831" x="7248525" y="4321175"/>
          <p14:tracePt t="22838" x="7227888" y="4321175"/>
          <p14:tracePt t="22847" x="7197725" y="4325938"/>
          <p14:tracePt t="22853" x="7170738" y="4325938"/>
          <p14:tracePt t="22859" x="7150100" y="4325938"/>
          <p14:tracePt t="22868" x="7131050" y="4337050"/>
          <p14:tracePt t="22882" x="7083425" y="4337050"/>
          <p14:tracePt t="22889" x="7062788" y="4341813"/>
          <p14:tracePt t="22897" x="7037388" y="4352925"/>
          <p14:tracePt t="22906" x="7016750" y="4352925"/>
          <p14:tracePt t="22914" x="6986588" y="4357688"/>
          <p14:tracePt t="22920" x="6970713" y="4367213"/>
          <p14:tracePt t="22927" x="6950075" y="4367213"/>
          <p14:tracePt t="22934" x="6929438" y="4367213"/>
          <p14:tracePt t="22941" x="6915150" y="4367213"/>
          <p14:tracePt t="22950" x="6904038" y="4367213"/>
          <p14:tracePt t="22954" x="6888163" y="4367213"/>
          <p14:tracePt t="22966" x="6878638" y="4367213"/>
          <p14:tracePt t="22970" x="6862763" y="4367213"/>
          <p14:tracePt t="22984" x="6858000" y="4367213"/>
          <p14:tracePt t="22987" x="6853238" y="4367213"/>
          <p14:tracePt t="22999" x="6848475" y="4367213"/>
          <p14:tracePt t="23007" x="6837363" y="4367213"/>
          <p14:tracePt t="23022" x="6832600" y="4367213"/>
          <p14:tracePt t="23036" x="6827838" y="4367213"/>
          <p14:tracePt t="23747" x="6827838" y="4362450"/>
          <p14:tracePt t="23754" x="6832600" y="4357688"/>
          <p14:tracePt t="23762" x="6848475" y="4346575"/>
          <p14:tracePt t="23769" x="6853238" y="4341813"/>
          <p14:tracePt t="23777" x="6867525" y="4325938"/>
          <p14:tracePt t="23786" x="6883400" y="4311650"/>
          <p14:tracePt t="23791" x="6894513" y="4305300"/>
          <p14:tracePt t="23798" x="6908800" y="4291013"/>
          <p14:tracePt t="23806" x="6924675" y="4284663"/>
          <p14:tracePt t="23814" x="6940550" y="4275138"/>
          <p14:tracePt t="23821" x="6950075" y="4259263"/>
          <p14:tracePt t="23831" x="6965950" y="4254500"/>
          <p14:tracePt t="23836" x="6981825" y="4238625"/>
          <p14:tracePt t="23843" x="6996113" y="4224338"/>
          <p14:tracePt t="23851" x="7016750" y="4208463"/>
          <p14:tracePt t="23859" x="7032625" y="4187825"/>
          <p14:tracePt t="23866" x="7069138" y="4151313"/>
          <p14:tracePt t="23872" x="7094538" y="4116388"/>
          <p14:tracePt t="23880" x="7124700" y="4079875"/>
          <p14:tracePt t="23887" x="7165975" y="4017963"/>
          <p14:tracePt t="23897" x="7207250" y="3956050"/>
          <p14:tracePt t="23916" x="7305675" y="3797300"/>
          <p14:tracePt t="23924" x="7319963" y="3767138"/>
          <p14:tracePt t="23931" x="7335838" y="3740150"/>
          <p14:tracePt t="23939" x="7351713" y="3709988"/>
          <p14:tracePt t="23946" x="7372350" y="3673475"/>
          <p14:tracePt t="23955" x="7397750" y="3638550"/>
          <p14:tracePt t="23964" x="7427913" y="3581400"/>
          <p14:tracePt t="23970" x="7448550" y="3519488"/>
          <p14:tracePt t="23976" x="7473950" y="3457575"/>
          <p14:tracePt t="23984" x="7494588" y="3402013"/>
          <p14:tracePt t="23991" x="7515225" y="3340100"/>
          <p14:tracePt t="23997" x="7526338" y="3282950"/>
          <p14:tracePt t="24006" x="7540625" y="3248025"/>
          <p14:tracePt t="24014" x="7551738" y="3227388"/>
          <p14:tracePt t="24021" x="7556500" y="3206750"/>
          <p14:tracePt t="24034" x="7556500" y="3175000"/>
          <p14:tracePt t="24038" x="7567613" y="3140075"/>
          <p14:tracePt t="24044" x="7577138" y="3082925"/>
          <p14:tracePt t="24050" x="7577138" y="3000375"/>
          <p14:tracePt t="24057" x="7577138" y="2933700"/>
          <p14:tracePt t="24064" x="7588250" y="2846388"/>
          <p14:tracePt t="24071" x="7588250" y="2779713"/>
          <p14:tracePt t="24080" x="7588250" y="2722563"/>
          <p14:tracePt t="24087" x="7581900" y="2667000"/>
          <p14:tracePt t="24097" x="7581900" y="2635250"/>
          <p14:tracePt t="24105" x="7572375" y="2605088"/>
          <p14:tracePt t="24109" x="7567613" y="2574925"/>
          <p14:tracePt t="24115" x="7567613" y="2527300"/>
          <p14:tracePt t="24125" x="7546975" y="2481263"/>
          <p14:tracePt t="24132" x="7535863" y="2425700"/>
          <p14:tracePt t="24140" x="7526338" y="2368550"/>
          <p14:tracePt t="24146" x="7510463" y="2322513"/>
          <p14:tracePt t="24153" x="7489825" y="2260600"/>
          <p14:tracePt t="24164" x="7459663" y="2214563"/>
          <p14:tracePt t="24170" x="7432675" y="2178050"/>
          <p14:tracePt t="24175" x="7418388" y="2143125"/>
          <p14:tracePt t="24181" x="7392988" y="2122488"/>
          <p14:tracePt t="24191" x="7372350" y="2106613"/>
          <p14:tracePt t="24198" x="7345363" y="2081213"/>
          <p14:tracePt t="24206" x="7319963" y="2060575"/>
          <p14:tracePt t="24213" x="7289800" y="2039938"/>
          <p14:tracePt t="24220" x="7273925" y="2019300"/>
          <p14:tracePt t="24229" x="7248525" y="1993900"/>
          <p14:tracePt t="24235" x="7227888" y="1978025"/>
          <p14:tracePt t="24241" x="7202488" y="1947863"/>
          <p14:tracePt t="24250" x="7177088" y="1922463"/>
          <p14:tracePt t="24257" x="7161213" y="1895475"/>
          <p14:tracePt t="24265" x="7135813" y="1865313"/>
          <p14:tracePt t="24271" x="7110413" y="1828800"/>
          <p14:tracePt t="24280" x="7094538" y="1793875"/>
          <p14:tracePt t="24286" x="7073900" y="1762125"/>
          <p14:tracePt t="24298" x="7058025" y="1736725"/>
          <p14:tracePt t="24304" x="7042150" y="1716088"/>
          <p14:tracePt t="24309" x="7037388" y="1700213"/>
          <p14:tracePt t="24316" x="7032625" y="1685925"/>
          <p14:tracePt t="24323" x="7032625" y="1679575"/>
          <p14:tracePt t="24339" x="7016750" y="1670050"/>
          <p14:tracePt t="24347" x="7016750" y="1665288"/>
          <p14:tracePt t="24398" x="7016750" y="1670050"/>
          <p14:tracePt t="24406" x="7027863" y="1685925"/>
          <p14:tracePt t="24413" x="7037388" y="1716088"/>
          <p14:tracePt t="24420" x="7053263" y="1752600"/>
          <p14:tracePt t="24430" x="7073900" y="1798638"/>
          <p14:tracePt t="24435" x="7089775" y="1828800"/>
          <p14:tracePt t="24442" x="7115175" y="1865313"/>
          <p14:tracePt t="24448" x="7135813" y="1911350"/>
          <p14:tracePt t="24456" x="7177088" y="1973263"/>
          <p14:tracePt t="24464" x="7218363" y="2060575"/>
          <p14:tracePt t="24471" x="7253288" y="2147888"/>
          <p14:tracePt t="24479" x="7285038" y="2235200"/>
          <p14:tracePt t="24486" x="7315200" y="2322513"/>
          <p14:tracePt t="24496" x="7335838" y="2368550"/>
          <p14:tracePt t="24503" x="7356475" y="2414588"/>
          <p14:tracePt t="24508" x="7361238" y="2435225"/>
          <p14:tracePt t="24516" x="7377113" y="2471738"/>
          <p14:tracePt t="24523" x="7386638" y="2501900"/>
          <p14:tracePt t="24530" x="7397750" y="2559050"/>
          <p14:tracePt t="24537" x="7397750" y="2600325"/>
          <p14:tracePt t="24546" x="7397750" y="2671763"/>
          <p14:tracePt t="24552" x="7397750" y="2738438"/>
          <p14:tracePt t="24563" x="7397750" y="2811463"/>
          <p14:tracePt t="24568" x="7381875" y="2882900"/>
          <p14:tracePt t="24575" x="7372350" y="2924175"/>
          <p14:tracePt t="24582" x="7361238" y="2959100"/>
          <p14:tracePt t="24589" x="7345363" y="2990850"/>
          <p14:tracePt t="24598" x="7335838" y="3021013"/>
          <p14:tracePt t="24605" x="7319963" y="3046413"/>
          <p14:tracePt t="24614" x="7305675" y="3078163"/>
          <p14:tracePt t="24621" x="7289800" y="3124200"/>
          <p14:tracePt t="24627" x="7269163" y="3160713"/>
          <p14:tracePt t="24634" x="7253288" y="3206750"/>
          <p14:tracePt t="24644" x="7232650" y="3252788"/>
          <p14:tracePt t="24649" x="7227888" y="3282950"/>
          <p14:tracePt t="24656" x="7207250" y="3319463"/>
          <p14:tracePt t="24663" x="7202488" y="3340100"/>
          <p14:tracePt t="24670" x="7191375" y="3365500"/>
          <p14:tracePt t="24680" x="7191375" y="3376613"/>
          <p14:tracePt t="24687" x="7186613" y="3390900"/>
          <p14:tracePt t="24693" x="7181850" y="3397250"/>
          <p14:tracePt t="24700" x="7181850" y="3402013"/>
          <p14:tracePt t="24708" x="7177088" y="3416300"/>
          <p14:tracePt t="24723" x="7177088" y="3422650"/>
          <p14:tracePt t="24730" x="7177088" y="3427413"/>
          <p14:tracePt t="24750" x="7177088" y="3432175"/>
          <p14:tracePt t="24766" x="7177088" y="3436938"/>
          <p14:tracePt t="25382" x="7131050" y="3448050"/>
          <p14:tracePt t="25389" x="7069138" y="3457575"/>
          <p14:tracePt t="25396" x="6986588" y="3478213"/>
          <p14:tracePt t="25403" x="6873875" y="3489325"/>
          <p14:tracePt t="25413" x="6740525" y="3498850"/>
          <p14:tracePt t="25420" x="6584950" y="3509963"/>
          <p14:tracePt t="25425" x="6462713" y="3519488"/>
          <p14:tracePt t="25432" x="6343650" y="3519488"/>
          <p14:tracePt t="25439" x="6221413" y="3519488"/>
          <p14:tracePt t="25447" x="6108700" y="3519488"/>
          <p14:tracePt t="25454" x="6000750" y="3514725"/>
          <p14:tracePt t="25463" x="5892800" y="3514725"/>
          <p14:tracePt t="25469" x="5810250" y="3514725"/>
          <p14:tracePt t="25479" x="5753100" y="3514725"/>
          <p14:tracePt t="25487" x="5697538" y="3514725"/>
          <p14:tracePt t="25492" x="5640388" y="3519488"/>
          <p14:tracePt t="25499" x="5583238" y="3519488"/>
          <p14:tracePt t="25506" x="5527675" y="3530600"/>
          <p14:tracePt t="25513" x="5470525" y="3540125"/>
          <p14:tracePt t="25521" x="5399088" y="3540125"/>
          <p14:tracePt t="25529" x="5332413" y="3540125"/>
          <p14:tracePt t="25536" x="5260975" y="3551238"/>
          <p14:tracePt t="25543" x="5203825" y="3560763"/>
          <p14:tracePt t="25551" x="5157788" y="3560763"/>
          <p14:tracePt t="25558" x="5116513" y="3560763"/>
          <p14:tracePt t="25564" x="5070475" y="3565525"/>
          <p14:tracePt t="25573" x="5038725" y="3576638"/>
          <p14:tracePt t="25580" x="4999038" y="3576638"/>
          <p14:tracePt t="25587" x="4957763" y="3576638"/>
          <p14:tracePt t="25596" x="4926013" y="3576638"/>
          <p14:tracePt t="25605" x="4895850" y="3576638"/>
          <p14:tracePt t="25612" x="4838700" y="3586163"/>
          <p14:tracePt t="25617" x="4808538" y="3586163"/>
          <p14:tracePt t="25625" x="4767263" y="3586163"/>
          <p14:tracePt t="25631" x="4725988" y="3590925"/>
          <p14:tracePt t="25640" x="4695825" y="3602038"/>
          <p14:tracePt t="25647" x="4668838" y="3602038"/>
          <p14:tracePt t="25654" x="4649788" y="3602038"/>
          <p14:tracePt t="25664" x="4618038" y="3611563"/>
          <p14:tracePt t="25672" x="4602163" y="3617913"/>
          <p14:tracePt t="25677" x="4581525" y="3617913"/>
          <p14:tracePt t="25684" x="4556125" y="3632200"/>
          <p14:tracePt t="25691" x="4546600" y="3638550"/>
          <p14:tracePt t="25699" x="4530725" y="3648075"/>
          <p14:tracePt t="25705" x="4510088" y="3663950"/>
          <p14:tracePt t="25714" x="4484688" y="3679825"/>
          <p14:tracePt t="25720" x="4468813" y="3689350"/>
          <p14:tracePt t="25730" x="4448175" y="3714750"/>
          <p14:tracePt t="25736" x="4422775" y="3740150"/>
          <p14:tracePt t="25744" x="4387850" y="3767138"/>
          <p14:tracePt t="25750" x="4351338" y="3792538"/>
          <p14:tracePt t="25757" x="4314825" y="3827463"/>
          <p14:tracePt t="25765" x="4289425" y="3854450"/>
          <p14:tracePt t="25772" x="4252913" y="3879850"/>
          <p14:tracePt t="25780" x="4232275" y="3905250"/>
          <p14:tracePt t="25787" x="4206875" y="3925888"/>
          <p14:tracePt t="25796" x="4186238" y="3941763"/>
          <p14:tracePt t="25802" x="4160838" y="3956050"/>
          <p14:tracePt t="25812" x="4144963" y="3971925"/>
          <p14:tracePt t="25819" x="4130675" y="3987800"/>
          <p14:tracePt t="25824" x="4114800" y="4013200"/>
          <p14:tracePt t="25832" x="4098925" y="4033838"/>
          <p14:tracePt t="25839" x="4073525" y="4070350"/>
          <p14:tracePt t="25846" x="4048125" y="4116388"/>
          <p14:tracePt t="25854" x="4027488" y="4162425"/>
          <p14:tracePt t="25863" x="4011613" y="4208463"/>
          <p14:tracePt t="25869" x="4002088" y="4254500"/>
          <p14:tracePt t="25876" x="3990975" y="4284663"/>
          <p14:tracePt t="25883" x="3986213" y="4305300"/>
          <p14:tracePt t="25899" x="3976688" y="4352925"/>
          <p14:tracePt t="25905" x="3970338" y="4371975"/>
          <p14:tracePt t="25913" x="3970338" y="4387850"/>
          <p14:tracePt t="25921" x="3970338" y="4403725"/>
          <p14:tracePt t="25931" x="3970338" y="4413250"/>
          <p14:tracePt t="25937" x="3970338" y="4429125"/>
          <p14:tracePt t="25943" x="3970338" y="4433888"/>
          <p14:tracePt t="25952" x="3970338" y="4440238"/>
          <p14:tracePt t="25958" x="3970338" y="4449763"/>
          <p14:tracePt t="25965" x="3970338" y="4460875"/>
          <p14:tracePt t="25972" x="3970338" y="4465638"/>
          <p14:tracePt t="25981" x="3970338" y="4470400"/>
          <p14:tracePt t="25986" x="3970338" y="4475163"/>
          <p14:tracePt t="26001" x="3970338" y="4479925"/>
          <p14:tracePt t="26009" x="3970338" y="4486275"/>
          <p14:tracePt t="26024" x="3970338" y="4491038"/>
          <p14:tracePt t="26327" x="3990975" y="4449763"/>
          <p14:tracePt t="26334" x="4017963" y="4387850"/>
          <p14:tracePt t="26341" x="4037013" y="4332288"/>
          <p14:tracePt t="26349" x="4064000" y="4295775"/>
          <p14:tracePt t="26356" x="4094163" y="4244975"/>
          <p14:tracePt t="26363" x="4114800" y="4197350"/>
          <p14:tracePt t="26370" x="4144963" y="4141788"/>
          <p14:tracePt t="26380" x="4176713" y="4064000"/>
          <p14:tracePt t="26385" x="4197350" y="3992563"/>
          <p14:tracePt t="26397" x="4227513" y="3905250"/>
          <p14:tracePt t="26404" x="4248150" y="3833813"/>
          <p14:tracePt t="26408" x="4259263" y="3792538"/>
          <p14:tracePt t="26414" x="4279900" y="3730625"/>
          <p14:tracePt t="26425" x="4279900" y="3698875"/>
          <p14:tracePt t="26431" x="4284663" y="3668713"/>
          <p14:tracePt t="26437" x="4294188" y="3638550"/>
          <p14:tracePt t="26445" x="4298950" y="3590925"/>
          <p14:tracePt t="26452" x="4310063" y="3535363"/>
          <p14:tracePt t="26462" x="4330700" y="3448050"/>
          <p14:tracePt t="26469" x="4340225" y="3381375"/>
          <p14:tracePt t="26475" x="4351338" y="3308350"/>
          <p14:tracePt t="26483" x="4351338" y="3252788"/>
          <p14:tracePt t="26489" x="4360863" y="3195638"/>
          <p14:tracePt t="26497" x="4371975" y="3165475"/>
          <p14:tracePt t="26504" x="4371975" y="3140075"/>
          <p14:tracePt t="26512" x="4371975" y="3119438"/>
          <p14:tracePt t="26518" x="4371975" y="3087688"/>
          <p14:tracePt t="26529" x="4376738" y="3057525"/>
          <p14:tracePt t="26534" x="4376738" y="3000375"/>
          <p14:tracePt t="26541" x="4387850" y="2954338"/>
          <p14:tracePt t="26548" x="4387850" y="2903538"/>
          <p14:tracePt t="26556" x="4397375" y="2857500"/>
          <p14:tracePt t="26563" x="4397375" y="2816225"/>
          <p14:tracePt t="26570" x="4397375" y="2784475"/>
          <p14:tracePt t="26580" x="4402138" y="2754313"/>
          <p14:tracePt t="26585" x="4402138" y="2722563"/>
          <p14:tracePt t="26597" x="4402138" y="2692400"/>
          <p14:tracePt t="26600" x="4402138" y="2662238"/>
          <p14:tracePt t="26608" x="4413250" y="2646363"/>
          <p14:tracePt t="26616" x="4413250" y="2616200"/>
          <p14:tracePt t="26622" x="4418013" y="2595563"/>
          <p14:tracePt t="26630" x="4427538" y="2559050"/>
          <p14:tracePt t="26637" x="4427538" y="2517775"/>
          <p14:tracePt t="26645" x="4438650" y="2460625"/>
          <p14:tracePt t="26652" x="4443413" y="2405063"/>
          <p14:tracePt t="26662" x="4443413" y="2347913"/>
          <p14:tracePt t="26670" x="4454525" y="2301875"/>
          <p14:tracePt t="26674" x="4454525" y="2260600"/>
          <p14:tracePt t="26680" x="4454525" y="2230438"/>
          <p14:tracePt t="26689" x="4454525" y="2214563"/>
          <p14:tracePt t="26696" x="4454525" y="2184400"/>
          <p14:tracePt t="26704" x="4454525" y="2173288"/>
          <p14:tracePt t="26714" x="4454525" y="2152650"/>
          <p14:tracePt t="26718" x="4454525" y="2127250"/>
          <p14:tracePt t="26726" x="4454525" y="2117725"/>
          <p14:tracePt t="26734" x="4454525" y="2090738"/>
          <p14:tracePt t="26741" x="4454525" y="2070100"/>
          <p14:tracePt t="26749" x="4454525" y="2039938"/>
          <p14:tracePt t="26756" x="4454525" y="2009775"/>
          <p14:tracePt t="26764" x="4454525" y="1978025"/>
          <p14:tracePt t="26771" x="4454525" y="1947863"/>
          <p14:tracePt t="26782" x="4454525" y="1916113"/>
          <p14:tracePt t="26786" x="4454525" y="1885950"/>
          <p14:tracePt t="26799" x="4454525" y="1824038"/>
          <p14:tracePt t="26807" x="4454525" y="1803400"/>
          <p14:tracePt t="26814" x="4454525" y="1782763"/>
          <p14:tracePt t="26822" x="4454525" y="1762125"/>
          <p14:tracePt t="26830" x="4454525" y="1746250"/>
          <p14:tracePt t="26837" x="4454525" y="1731963"/>
          <p14:tracePt t="26846" x="4454525" y="1727200"/>
          <p14:tracePt t="26851" x="4454525" y="1716088"/>
          <p14:tracePt t="26866" x="4454525" y="1711325"/>
          <p14:tracePt t="26874" x="4454525" y="1706563"/>
          <p14:tracePt t="26901" x="4454525" y="1690688"/>
          <p14:tracePt t="26918" x="4454525" y="1679575"/>
          <p14:tracePt t="27043" x="4459288" y="1679575"/>
          <p14:tracePt t="27054" x="4459288" y="1685925"/>
          <p14:tracePt t="27061" x="4468813" y="1700213"/>
          <p14:tracePt t="27067" x="4475163" y="1731963"/>
          <p14:tracePt t="27073" x="4494213" y="1766888"/>
          <p14:tracePt t="27081" x="4500563" y="1798638"/>
          <p14:tracePt t="27088" x="4510088" y="1844675"/>
          <p14:tracePt t="27096" x="4525963" y="1874838"/>
          <p14:tracePt t="27103" x="4535488" y="1911350"/>
          <p14:tracePt t="27112" x="4541838" y="1931988"/>
          <p14:tracePt t="27118" x="4541838" y="1962150"/>
          <p14:tracePt t="27126" x="4551363" y="1993900"/>
          <p14:tracePt t="27133" x="4556125" y="2024063"/>
          <p14:tracePt t="27140" x="4556125" y="2055813"/>
          <p14:tracePt t="27146" x="4567238" y="2097088"/>
          <p14:tracePt t="27154" x="4576763" y="2157413"/>
          <p14:tracePt t="27163" x="4576763" y="2209800"/>
          <p14:tracePt t="27170" x="4581525" y="2255838"/>
          <p14:tracePt t="27179" x="4592638" y="2312988"/>
          <p14:tracePt t="27186" x="4592638" y="2359025"/>
          <p14:tracePt t="27192" x="4592638" y="2400300"/>
          <p14:tracePt t="27200" x="4592638" y="2420938"/>
          <p14:tracePt t="27206" x="4592638" y="2439988"/>
          <p14:tracePt t="27215" x="4592638" y="2471738"/>
          <p14:tracePt t="27221" x="4592638" y="2497138"/>
          <p14:tracePt t="27229" x="4592638" y="2517775"/>
          <p14:tracePt t="27236" x="4592638" y="2547938"/>
          <p14:tracePt t="27250" x="4592638" y="2568575"/>
          <p14:tracePt t="27252" x="4592638" y="2600325"/>
          <p14:tracePt t="27259" x="4592638" y="2630488"/>
          <p14:tracePt t="27265" x="4592638" y="2671763"/>
          <p14:tracePt t="27274" x="4592638" y="2713038"/>
          <p14:tracePt t="27281" x="4592638" y="2759075"/>
          <p14:tracePt t="27288" x="4592638" y="2816225"/>
          <p14:tracePt t="27295" x="4592638" y="2857500"/>
          <p14:tracePt t="27302" x="4581525" y="2903538"/>
          <p14:tracePt t="27313" x="4581525" y="2924175"/>
          <p14:tracePt t="27318" x="4572000" y="2965450"/>
          <p14:tracePt t="27325" x="4562475" y="3011488"/>
          <p14:tracePt t="27330" x="4562475" y="3067050"/>
          <p14:tracePt t="27339" x="4556125" y="3124200"/>
          <p14:tracePt t="27347" x="4546600" y="3181350"/>
          <p14:tracePt t="27357" x="4546600" y="3252788"/>
          <p14:tracePt t="27363" x="4535488" y="3294063"/>
          <p14:tracePt t="27370" x="4525963" y="3355975"/>
          <p14:tracePt t="27380" x="4525963" y="3397250"/>
          <p14:tracePt t="27386" x="4521200" y="3427413"/>
          <p14:tracePt t="27391" x="4510088" y="3452813"/>
          <p14:tracePt t="27399" x="4510088" y="3463925"/>
          <p14:tracePt t="27406" x="4505325" y="3484563"/>
          <p14:tracePt t="27421" x="4494213" y="3519488"/>
          <p14:tracePt t="27429" x="4489450" y="3535363"/>
          <p14:tracePt t="27436" x="4479925" y="3560763"/>
          <p14:tracePt t="27447" x="4479925" y="3571875"/>
          <p14:tracePt t="27453" x="4475163" y="3586163"/>
          <p14:tracePt t="27458" x="4468813" y="3606800"/>
          <p14:tracePt t="27464" x="4468813" y="3632200"/>
          <p14:tracePt t="27472" x="4468813" y="3652838"/>
          <p14:tracePt t="27481" x="4459288" y="3673475"/>
          <p14:tracePt t="27487" x="4459288" y="3689350"/>
          <p14:tracePt t="27496" x="4459288" y="3698875"/>
          <p14:tracePt t="27502" x="4459288" y="3714750"/>
          <p14:tracePt t="27513" x="4459288" y="3719513"/>
          <p14:tracePt t="27517" x="4459288" y="3725863"/>
          <p14:tracePt t="27531" x="4459288" y="3730625"/>
          <p14:tracePt t="27539" x="4459288" y="3735388"/>
          <p14:tracePt t="27554" x="4459288" y="3746500"/>
          <p14:tracePt t="27563" x="4459288" y="3751263"/>
          <p14:tracePt t="27616" x="4459288" y="3756025"/>
          <p14:tracePt t="27642" x="4459288" y="3760788"/>
          <p14:tracePt t="28190" x="4505325" y="3735388"/>
          <p14:tracePt t="28198" x="4567238" y="3694113"/>
          <p14:tracePt t="28205" x="4629150" y="3627438"/>
          <p14:tracePt t="28213" x="4716463" y="3576638"/>
          <p14:tracePt t="28219" x="4833938" y="3503613"/>
          <p14:tracePt t="28230" x="4946650" y="3436938"/>
          <p14:tracePt t="28234" x="5059363" y="3381375"/>
          <p14:tracePt t="28241" x="5162550" y="3335338"/>
          <p14:tracePt t="28249" x="5260975" y="3289300"/>
          <p14:tracePt t="28256" x="5373688" y="3241675"/>
          <p14:tracePt t="28264" x="5495925" y="3221038"/>
          <p14:tracePt t="28271" x="5624513" y="3201988"/>
          <p14:tracePt t="28280" x="5722938" y="3175000"/>
          <p14:tracePt t="28286" x="5794375" y="3165475"/>
          <p14:tracePt t="28296" x="5876925" y="3154363"/>
          <p14:tracePt t="28302" x="5943600" y="3154363"/>
          <p14:tracePt t="28315" x="6127750" y="3133725"/>
          <p14:tracePt t="28324" x="6210300" y="3133725"/>
          <p14:tracePt t="28330" x="6292850" y="3124200"/>
          <p14:tracePt t="28338" x="6375400" y="3113088"/>
          <p14:tracePt t="28346" x="6430963" y="3113088"/>
          <p14:tracePt t="28352" x="6488113" y="3113088"/>
          <p14:tracePt t="28366" x="6545263" y="3113088"/>
          <p14:tracePt t="28375" x="6692900" y="3113088"/>
          <p14:tracePt t="28383" x="6775450" y="3113088"/>
          <p14:tracePt t="28388" x="6858000" y="3113088"/>
          <p14:tracePt t="28396" x="6929438" y="3119438"/>
          <p14:tracePt t="28404" x="6986588" y="3128963"/>
          <p14:tracePt t="28413" x="7042150" y="3128963"/>
          <p14:tracePt t="28420" x="7089775" y="3140075"/>
          <p14:tracePt t="28430" x="7131050" y="3140075"/>
          <p14:tracePt t="28441" x="7191375" y="3144838"/>
          <p14:tracePt t="28450" x="7223125" y="3144838"/>
          <p14:tracePt t="28455" x="7269163" y="3154363"/>
          <p14:tracePt t="28465" x="7299325" y="3160713"/>
          <p14:tracePt t="28471" x="7331075" y="3170238"/>
          <p14:tracePt t="28479" x="7361238" y="3181350"/>
          <p14:tracePt t="28485" x="7392988" y="3186113"/>
          <p14:tracePt t="28497" x="7423150" y="3195638"/>
          <p14:tracePt t="28502" x="7448550" y="3211513"/>
          <p14:tracePt t="28508" x="7469188" y="3216275"/>
          <p14:tracePt t="28516" x="7494588" y="3227388"/>
          <p14:tracePt t="28522" x="7515225" y="3241675"/>
          <p14:tracePt t="28531" x="7531100" y="3248025"/>
          <p14:tracePt t="28537" x="7546975" y="3252788"/>
          <p14:tracePt t="28546" x="7556500" y="3252788"/>
          <p14:tracePt t="28552" x="7561263" y="3257550"/>
          <p14:tracePt t="28563" x="7567613" y="3268663"/>
          <p14:tracePt t="28568" x="7577138" y="3268663"/>
          <p14:tracePt t="28574" x="7581900" y="3273425"/>
          <p14:tracePt t="28582" x="7581900" y="3278188"/>
          <p14:tracePt t="28589" x="7588250" y="3278188"/>
          <p14:tracePt t="28595" x="7593013" y="3278188"/>
          <p14:tracePt t="28613" x="7597775" y="3278188"/>
          <p14:tracePt t="28618" x="7602538" y="3278188"/>
          <p14:tracePt t="32263" x="7561263" y="3278188"/>
          <p14:tracePt t="32271" x="7510463" y="3278188"/>
          <p14:tracePt t="32278" x="7453313" y="3278188"/>
          <p14:tracePt t="32286" x="7397750" y="3289300"/>
          <p14:tracePt t="32295" x="7340600" y="3289300"/>
          <p14:tracePt t="32300" x="7278688" y="3298825"/>
          <p14:tracePt t="32312" x="7212013" y="3298825"/>
          <p14:tracePt t="32316" x="7145338" y="3298825"/>
          <p14:tracePt t="32322" x="7073900" y="3298825"/>
          <p14:tracePt t="32330" x="7007225" y="3298825"/>
          <p14:tracePt t="32337" x="6924675" y="3298825"/>
          <p14:tracePt t="32347" x="6853238" y="3298825"/>
          <p14:tracePt t="32352" x="6786563" y="3298825"/>
          <p14:tracePt t="32363" x="6704013" y="3298825"/>
          <p14:tracePt t="32367" x="6591300" y="3298825"/>
          <p14:tracePt t="32374" x="6508750" y="3298825"/>
          <p14:tracePt t="32381" x="6426200" y="3298825"/>
          <p14:tracePt t="32389" x="6359525" y="3298825"/>
          <p14:tracePt t="32397" x="6303963" y="3298825"/>
          <p14:tracePt t="32404" x="6262688" y="3298825"/>
          <p14:tracePt t="32412" x="6205538" y="3298825"/>
          <p14:tracePt t="32420" x="6164263" y="3298825"/>
          <p14:tracePt t="32428" x="6108700" y="3298825"/>
          <p14:tracePt t="32434" x="6035675" y="3298825"/>
          <p14:tracePt t="32441" x="5984875" y="3298825"/>
          <p14:tracePt t="32447" x="5897563" y="3298825"/>
          <p14:tracePt t="32455" x="5846763" y="3298825"/>
          <p14:tracePt t="32463" x="5789613" y="3298825"/>
          <p14:tracePt t="32470" x="5748338" y="3298825"/>
          <p14:tracePt t="32478" x="5702300" y="3298825"/>
          <p14:tracePt t="32485" x="5661025" y="3298825"/>
          <p14:tracePt t="32495" x="5619750" y="3298825"/>
          <p14:tracePt t="32503" x="5564188" y="3298825"/>
          <p14:tracePt t="32511" x="5522913" y="3298825"/>
          <p14:tracePt t="32516" x="5449888" y="3298825"/>
          <p14:tracePt t="32522" x="5394325" y="3298825"/>
          <p14:tracePt t="32530" x="5341938" y="3298825"/>
          <p14:tracePt t="32537" x="5286375" y="3298825"/>
          <p14:tracePt t="32545" x="5229225" y="3298825"/>
          <p14:tracePt t="32552" x="5187950" y="3298825"/>
          <p14:tracePt t="32563" x="5141913" y="3298825"/>
          <p14:tracePt t="32567" x="5111750" y="3298825"/>
          <p14:tracePt t="32576" x="5080000" y="3298825"/>
          <p14:tracePt t="32583" x="5038725" y="3298825"/>
          <p14:tracePt t="32589" x="4999038" y="3303588"/>
          <p14:tracePt t="32597" x="4967288" y="3314700"/>
          <p14:tracePt t="32603" x="4921250" y="3314700"/>
          <p14:tracePt t="32611" x="4879975" y="3314700"/>
          <p14:tracePt t="32618" x="4838700" y="3314700"/>
          <p14:tracePt t="32627" x="4797425" y="3314700"/>
          <p14:tracePt t="32633" x="4751388" y="3324225"/>
          <p14:tracePt t="32640" x="4721225" y="3328988"/>
          <p14:tracePt t="32648" x="4695825" y="3328988"/>
          <p14:tracePt t="32655" x="4675188" y="3340100"/>
          <p14:tracePt t="32662" x="4654550" y="3344863"/>
          <p14:tracePt t="32670" x="4629150" y="3344863"/>
          <p14:tracePt t="32678" x="4618038" y="3344863"/>
          <p14:tracePt t="32687" x="4597400" y="3344863"/>
          <p14:tracePt t="32695" x="4572000" y="3349625"/>
          <p14:tracePt t="32701" x="4556125" y="3360738"/>
          <p14:tracePt t="32708" x="4546600" y="3360738"/>
          <p14:tracePt t="32714" x="4530725" y="3365500"/>
          <p14:tracePt t="32721" x="4514850" y="3376613"/>
          <p14:tracePt t="32730" x="4505325" y="3376613"/>
          <p14:tracePt t="32736" x="4489450" y="3381375"/>
          <p14:tracePt t="32745" x="4484688" y="3386138"/>
          <p14:tracePt t="32754" x="4479925" y="3386138"/>
          <p14:tracePt t="32762" x="4475163" y="3386138"/>
          <p14:tracePt t="32767" x="4468813" y="3386138"/>
          <p14:tracePt t="32781" x="4459288" y="3386138"/>
          <p14:tracePt t="32788" x="4454525" y="3386138"/>
          <p14:tracePt t="32803" x="4448175" y="3386138"/>
          <p14:tracePt t="32877" x="4443413" y="3386138"/>
          <p14:tracePt t="32892" x="4438650" y="3386138"/>
          <p14:tracePt t="32902" x="4438650" y="3390900"/>
          <p14:tracePt t="32908" x="4433888" y="3397250"/>
          <p14:tracePt t="32921" x="4427538" y="3406775"/>
          <p14:tracePt t="32927" x="4418013" y="3411538"/>
          <p14:tracePt t="32944" x="4418013" y="3416300"/>
          <p14:tracePt t="32961" x="4418013" y="3422650"/>
          <p14:tracePt t="33211" x="4413250" y="3422650"/>
          <p14:tracePt t="33217" x="4406900" y="3422650"/>
          <p14:tracePt t="33231" x="4402138" y="3422650"/>
          <p14:tracePt t="33344" x="4397375" y="3427413"/>
          <p14:tracePt t="33402" x="4397375" y="3432175"/>
          <p14:tracePt t="33408" x="4392613" y="3436938"/>
          <p14:tracePt t="33418" x="4381500" y="3452813"/>
          <p14:tracePt t="33424" x="4381500" y="3457575"/>
          <p14:tracePt t="43501" x="4314825" y="3427413"/>
          <p14:tracePt t="43518" x="4073525" y="3303588"/>
          <p14:tracePt t="43526" x="3924300" y="3216275"/>
          <p14:tracePt t="43532" x="3749675" y="3082925"/>
          <p14:tracePt t="43540" x="3473450" y="2913063"/>
          <p14:tracePt t="43546" x="3143250" y="2728913"/>
          <p14:tracePt t="43552" x="2901950" y="2600325"/>
          <p14:tracePt t="43558" x="2651125" y="2430463"/>
          <p14:tracePt t="43567" x="2393950" y="2225675"/>
          <p14:tracePt t="43574" x="2111375" y="2014538"/>
          <p14:tracePt t="43582" x="1931988" y="1865313"/>
          <p14:tracePt t="43591" x="1787525" y="1757363"/>
          <p14:tracePt t="43597" x="1649413" y="1670050"/>
          <p14:tracePt t="43607" x="1525588" y="1571625"/>
          <p14:tracePt t="43613" x="1422400" y="1470025"/>
          <p14:tracePt t="43619" x="1330325" y="1376363"/>
          <p14:tracePt t="43627" x="1243013" y="1300163"/>
          <p14:tracePt t="43634" x="1176338" y="1249363"/>
          <p14:tracePt t="43642" x="1139825" y="1196975"/>
          <p14:tracePt t="43649" x="1104900" y="1162050"/>
          <p14:tracePt t="43658" x="1068388" y="1135063"/>
          <p14:tracePt t="43665" x="1042988" y="1109663"/>
          <p14:tracePt t="43674" x="1017588" y="1093788"/>
          <p14:tracePt t="43679" x="1006475" y="1079500"/>
          <p14:tracePt t="43685" x="992188" y="1073150"/>
          <p14:tracePt t="43692" x="976313" y="1063625"/>
          <p14:tracePt t="43700" x="960438" y="1054100"/>
          <p14:tracePt t="43708" x="950913" y="1042988"/>
          <p14:tracePt t="43715" x="939800" y="1038225"/>
          <p14:tracePt t="43724" x="935038" y="1027113"/>
          <p14:tracePt t="43731" x="919163" y="1017588"/>
          <p14:tracePt t="43738" x="914400" y="1012825"/>
          <p14:tracePt t="43745" x="909638" y="1001713"/>
          <p14:tracePt t="43752" x="893763" y="992188"/>
          <p14:tracePt t="43759" x="884238" y="985838"/>
          <p14:tracePt t="43769" x="868363" y="971550"/>
          <p14:tracePt t="43776" x="852488" y="955675"/>
          <p14:tracePt t="43782" x="827088" y="935038"/>
          <p14:tracePt t="43793" x="806450" y="909638"/>
          <p14:tracePt t="43800" x="776288" y="873125"/>
          <p14:tracePt t="43807" x="749300" y="838200"/>
          <p14:tracePt t="43812" x="709613" y="776288"/>
          <p14:tracePt t="43819" x="693738" y="739775"/>
          <p14:tracePt t="43826" x="661988" y="682625"/>
          <p14:tracePt t="43833" x="636588" y="647700"/>
          <p14:tracePt t="43841" x="622300" y="611188"/>
          <p14:tracePt t="43848" x="590550" y="549275"/>
          <p14:tracePt t="43858" x="560388" y="487363"/>
          <p14:tracePt t="43865" x="539750" y="431800"/>
          <p14:tracePt t="43871" x="508000" y="360363"/>
          <p14:tracePt t="43877" x="477838" y="282575"/>
          <p14:tracePt t="43888" x="457200" y="225425"/>
          <p14:tracePt t="43894" x="427038" y="174625"/>
          <p14:tracePt t="43910" x="390525" y="96838"/>
          <p14:tracePt t="43916" x="374650" y="61913"/>
          <p14:tracePt t="43925" x="360363" y="41275"/>
          <p14:tracePt t="43931" x="344488" y="15875"/>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EA0E-71F7-D004-5E0F-92D4038F597C}"/>
              </a:ext>
            </a:extLst>
          </p:cNvPr>
          <p:cNvSpPr>
            <a:spLocks noGrp="1"/>
          </p:cNvSpPr>
          <p:nvPr>
            <p:ph type="title"/>
          </p:nvPr>
        </p:nvSpPr>
        <p:spPr/>
        <p:txBody>
          <a:bodyPr/>
          <a:lstStyle/>
          <a:p>
            <a:r>
              <a:rPr lang="en-US" dirty="0"/>
              <a:t>DQN - Deep Q-Network [</a:t>
            </a:r>
            <a:r>
              <a:rPr lang="en-US" dirty="0" err="1"/>
              <a:t>Mnih</a:t>
            </a:r>
            <a:r>
              <a:rPr lang="en-US" dirty="0"/>
              <a:t> 2013]</a:t>
            </a:r>
          </a:p>
        </p:txBody>
      </p:sp>
      <p:sp>
        <p:nvSpPr>
          <p:cNvPr id="4" name="Slide Number Placeholder 3">
            <a:extLst>
              <a:ext uri="{FF2B5EF4-FFF2-40B4-BE49-F238E27FC236}">
                <a16:creationId xmlns:a16="http://schemas.microsoft.com/office/drawing/2014/main" id="{89FCD93E-47B2-7CF3-BE8C-86914354BC97}"/>
              </a:ext>
            </a:extLst>
          </p:cNvPr>
          <p:cNvSpPr>
            <a:spLocks noGrp="1"/>
          </p:cNvSpPr>
          <p:nvPr>
            <p:ph type="sldNum" sz="quarter" idx="12"/>
          </p:nvPr>
        </p:nvSpPr>
        <p:spPr/>
        <p:txBody>
          <a:bodyPr/>
          <a:lstStyle/>
          <a:p>
            <a:fld id="{47A777B1-4A66-48BF-8387-31033AC26DFC}" type="slidenum">
              <a:rPr lang="en-US" smtClean="0"/>
              <a:t>50</a:t>
            </a:fld>
            <a:endParaRPr lang="en-US"/>
          </a:p>
        </p:txBody>
      </p:sp>
      <p:pic>
        <p:nvPicPr>
          <p:cNvPr id="8" name="Graphic 7" descr="Table outline">
            <a:extLst>
              <a:ext uri="{FF2B5EF4-FFF2-40B4-BE49-F238E27FC236}">
                <a16:creationId xmlns:a16="http://schemas.microsoft.com/office/drawing/2014/main" id="{13491FEA-E431-20B5-4C75-722D695541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1416" y="1166034"/>
            <a:ext cx="1693492" cy="1693492"/>
          </a:xfrm>
          <a:prstGeom prst="rect">
            <a:avLst/>
          </a:prstGeom>
        </p:spPr>
      </p:pic>
      <p:sp>
        <p:nvSpPr>
          <p:cNvPr id="11" name="TextBox 10">
            <a:extLst>
              <a:ext uri="{FF2B5EF4-FFF2-40B4-BE49-F238E27FC236}">
                <a16:creationId xmlns:a16="http://schemas.microsoft.com/office/drawing/2014/main" id="{F767A229-B1E4-44AB-F32F-E3C105D392BF}"/>
              </a:ext>
            </a:extLst>
          </p:cNvPr>
          <p:cNvSpPr txBox="1"/>
          <p:nvPr/>
        </p:nvSpPr>
        <p:spPr bwMode="gray">
          <a:xfrm>
            <a:off x="1435693" y="1722223"/>
            <a:ext cx="1425723" cy="5811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State</a:t>
            </a:r>
          </a:p>
          <a:p>
            <a:pPr>
              <a:spcBef>
                <a:spcPts val="300"/>
              </a:spcBef>
              <a:spcAft>
                <a:spcPts val="300"/>
              </a:spcAft>
              <a:buClr>
                <a:schemeClr val="accent1"/>
              </a:buClr>
              <a:buSzPct val="90000"/>
            </a:pPr>
            <a:r>
              <a:rPr lang="en-US" dirty="0"/>
              <a:t>Action</a:t>
            </a:r>
          </a:p>
        </p:txBody>
      </p:sp>
      <p:sp>
        <p:nvSpPr>
          <p:cNvPr id="12" name="TextBox 11">
            <a:extLst>
              <a:ext uri="{FF2B5EF4-FFF2-40B4-BE49-F238E27FC236}">
                <a16:creationId xmlns:a16="http://schemas.microsoft.com/office/drawing/2014/main" id="{567DBE4A-1C14-2341-FA2C-4F69D3046A52}"/>
              </a:ext>
            </a:extLst>
          </p:cNvPr>
          <p:cNvSpPr txBox="1"/>
          <p:nvPr/>
        </p:nvSpPr>
        <p:spPr bwMode="gray">
          <a:xfrm>
            <a:off x="5267770" y="1868754"/>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Q-value</a:t>
            </a:r>
          </a:p>
        </p:txBody>
      </p:sp>
      <p:cxnSp>
        <p:nvCxnSpPr>
          <p:cNvPr id="14" name="Straight Arrow Connector 13">
            <a:extLst>
              <a:ext uri="{FF2B5EF4-FFF2-40B4-BE49-F238E27FC236}">
                <a16:creationId xmlns:a16="http://schemas.microsoft.com/office/drawing/2014/main" id="{19ED04E1-596C-DA40-7966-55D1FE21DA97}"/>
              </a:ext>
            </a:extLst>
          </p:cNvPr>
          <p:cNvCxnSpPr>
            <a:cxnSpLocks/>
            <a:stCxn id="8" idx="3"/>
            <a:endCxn id="12" idx="1"/>
          </p:cNvCxnSpPr>
          <p:nvPr/>
        </p:nvCxnSpPr>
        <p:spPr bwMode="gray">
          <a:xfrm flipV="1">
            <a:off x="4554908" y="2002602"/>
            <a:ext cx="712862" cy="1017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6037C647-0BD9-6A4E-EB97-164FEE592DA9}"/>
              </a:ext>
            </a:extLst>
          </p:cNvPr>
          <p:cNvCxnSpPr>
            <a:cxnSpLocks/>
            <a:endCxn id="8" idx="1"/>
          </p:cNvCxnSpPr>
          <p:nvPr/>
        </p:nvCxnSpPr>
        <p:spPr bwMode="gray">
          <a:xfrm>
            <a:off x="2148554" y="2012780"/>
            <a:ext cx="712862"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0BC71807-A56D-2188-ADD6-42D73DFD1C62}"/>
              </a:ext>
            </a:extLst>
          </p:cNvPr>
          <p:cNvSpPr txBox="1"/>
          <p:nvPr/>
        </p:nvSpPr>
        <p:spPr bwMode="gray">
          <a:xfrm>
            <a:off x="3171557" y="1217373"/>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Q-Table</a:t>
            </a:r>
          </a:p>
        </p:txBody>
      </p:sp>
      <p:sp>
        <p:nvSpPr>
          <p:cNvPr id="25" name="TextBox 24">
            <a:extLst>
              <a:ext uri="{FF2B5EF4-FFF2-40B4-BE49-F238E27FC236}">
                <a16:creationId xmlns:a16="http://schemas.microsoft.com/office/drawing/2014/main" id="{41553C25-54F9-5C65-F18E-F16A67A118C7}"/>
              </a:ext>
            </a:extLst>
          </p:cNvPr>
          <p:cNvSpPr txBox="1"/>
          <p:nvPr/>
        </p:nvSpPr>
        <p:spPr bwMode="gray">
          <a:xfrm>
            <a:off x="6676403" y="1769470"/>
            <a:ext cx="3091440" cy="6399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i="1" dirty="0"/>
              <a:t>Grows too large for continuous state-spaces</a:t>
            </a:r>
          </a:p>
        </p:txBody>
      </p:sp>
      <p:sp>
        <p:nvSpPr>
          <p:cNvPr id="27" name="TextBox 26">
            <a:extLst>
              <a:ext uri="{FF2B5EF4-FFF2-40B4-BE49-F238E27FC236}">
                <a16:creationId xmlns:a16="http://schemas.microsoft.com/office/drawing/2014/main" id="{53E4662D-F4B7-3892-895C-AD046213D937}"/>
              </a:ext>
            </a:extLst>
          </p:cNvPr>
          <p:cNvSpPr txBox="1"/>
          <p:nvPr/>
        </p:nvSpPr>
        <p:spPr bwMode="gray">
          <a:xfrm>
            <a:off x="1435693" y="3344019"/>
            <a:ext cx="1425723" cy="5811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State</a:t>
            </a:r>
          </a:p>
          <a:p>
            <a:pPr>
              <a:spcBef>
                <a:spcPts val="300"/>
              </a:spcBef>
              <a:spcAft>
                <a:spcPts val="300"/>
              </a:spcAft>
              <a:buClr>
                <a:schemeClr val="accent1"/>
              </a:buClr>
              <a:buSzPct val="90000"/>
            </a:pPr>
            <a:r>
              <a:rPr lang="en-US" dirty="0"/>
              <a:t>Action</a:t>
            </a:r>
          </a:p>
        </p:txBody>
      </p:sp>
      <p:sp>
        <p:nvSpPr>
          <p:cNvPr id="28" name="TextBox 27">
            <a:extLst>
              <a:ext uri="{FF2B5EF4-FFF2-40B4-BE49-F238E27FC236}">
                <a16:creationId xmlns:a16="http://schemas.microsoft.com/office/drawing/2014/main" id="{F07C2857-5ADB-987F-739A-047C7D8EE85A}"/>
              </a:ext>
            </a:extLst>
          </p:cNvPr>
          <p:cNvSpPr txBox="1"/>
          <p:nvPr/>
        </p:nvSpPr>
        <p:spPr bwMode="gray">
          <a:xfrm>
            <a:off x="5267770" y="3490550"/>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Q-value</a:t>
            </a:r>
          </a:p>
        </p:txBody>
      </p:sp>
      <p:cxnSp>
        <p:nvCxnSpPr>
          <p:cNvPr id="29" name="Straight Arrow Connector 28">
            <a:extLst>
              <a:ext uri="{FF2B5EF4-FFF2-40B4-BE49-F238E27FC236}">
                <a16:creationId xmlns:a16="http://schemas.microsoft.com/office/drawing/2014/main" id="{09A9EF01-4A84-06D9-0F91-1924ED0928CD}"/>
              </a:ext>
            </a:extLst>
          </p:cNvPr>
          <p:cNvCxnSpPr>
            <a:cxnSpLocks/>
            <a:endCxn id="28" idx="1"/>
          </p:cNvCxnSpPr>
          <p:nvPr/>
        </p:nvCxnSpPr>
        <p:spPr bwMode="gray">
          <a:xfrm flipV="1">
            <a:off x="4554908" y="3624398"/>
            <a:ext cx="712862" cy="1017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04CF72E6-4517-74C9-C4A1-7A5AAEB73B25}"/>
              </a:ext>
            </a:extLst>
          </p:cNvPr>
          <p:cNvCxnSpPr>
            <a:cxnSpLocks/>
          </p:cNvCxnSpPr>
          <p:nvPr/>
        </p:nvCxnSpPr>
        <p:spPr bwMode="gray">
          <a:xfrm>
            <a:off x="2148554" y="3634576"/>
            <a:ext cx="712862"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C52B144-2CB6-6235-AC5A-09AE4A4E916B}"/>
              </a:ext>
            </a:extLst>
          </p:cNvPr>
          <p:cNvSpPr txBox="1"/>
          <p:nvPr/>
        </p:nvSpPr>
        <p:spPr bwMode="gray">
          <a:xfrm>
            <a:off x="3171557" y="2839169"/>
            <a:ext cx="130643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Q-function</a:t>
            </a:r>
          </a:p>
        </p:txBody>
      </p:sp>
      <p:sp>
        <p:nvSpPr>
          <p:cNvPr id="33" name="TextBox 32">
            <a:extLst>
              <a:ext uri="{FF2B5EF4-FFF2-40B4-BE49-F238E27FC236}">
                <a16:creationId xmlns:a16="http://schemas.microsoft.com/office/drawing/2014/main" id="{A8F5946D-2F8D-ADE8-1148-79538F3D3E25}"/>
              </a:ext>
            </a:extLst>
          </p:cNvPr>
          <p:cNvSpPr txBox="1"/>
          <p:nvPr/>
        </p:nvSpPr>
        <p:spPr bwMode="gray">
          <a:xfrm>
            <a:off x="1435693" y="5079063"/>
            <a:ext cx="1425723" cy="58111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State</a:t>
            </a:r>
          </a:p>
          <a:p>
            <a:pPr>
              <a:spcBef>
                <a:spcPts val="300"/>
              </a:spcBef>
              <a:spcAft>
                <a:spcPts val="300"/>
              </a:spcAft>
              <a:buClr>
                <a:schemeClr val="accent1"/>
              </a:buClr>
              <a:buSzPct val="90000"/>
            </a:pPr>
            <a:r>
              <a:rPr lang="en-US" dirty="0"/>
              <a:t>Action</a:t>
            </a:r>
          </a:p>
        </p:txBody>
      </p:sp>
      <p:sp>
        <p:nvSpPr>
          <p:cNvPr id="34" name="TextBox 33">
            <a:extLst>
              <a:ext uri="{FF2B5EF4-FFF2-40B4-BE49-F238E27FC236}">
                <a16:creationId xmlns:a16="http://schemas.microsoft.com/office/drawing/2014/main" id="{675E96FF-111E-298B-09CA-C8E66EAEF8C3}"/>
              </a:ext>
            </a:extLst>
          </p:cNvPr>
          <p:cNvSpPr txBox="1"/>
          <p:nvPr/>
        </p:nvSpPr>
        <p:spPr bwMode="gray">
          <a:xfrm>
            <a:off x="5267770" y="5225594"/>
            <a:ext cx="1073209" cy="26769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Q-value</a:t>
            </a:r>
          </a:p>
        </p:txBody>
      </p:sp>
      <p:cxnSp>
        <p:nvCxnSpPr>
          <p:cNvPr id="35" name="Straight Arrow Connector 34">
            <a:extLst>
              <a:ext uri="{FF2B5EF4-FFF2-40B4-BE49-F238E27FC236}">
                <a16:creationId xmlns:a16="http://schemas.microsoft.com/office/drawing/2014/main" id="{9037A954-2BC5-1AFC-BCB2-42C09E6B6AD1}"/>
              </a:ext>
            </a:extLst>
          </p:cNvPr>
          <p:cNvCxnSpPr>
            <a:cxnSpLocks/>
            <a:endCxn id="34" idx="1"/>
          </p:cNvCxnSpPr>
          <p:nvPr/>
        </p:nvCxnSpPr>
        <p:spPr bwMode="gray">
          <a:xfrm flipV="1">
            <a:off x="4554908" y="5359442"/>
            <a:ext cx="712862" cy="1017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E6AF5925-4CF4-8EFF-1DCF-D1F59D45B903}"/>
              </a:ext>
            </a:extLst>
          </p:cNvPr>
          <p:cNvCxnSpPr>
            <a:cxnSpLocks/>
          </p:cNvCxnSpPr>
          <p:nvPr/>
        </p:nvCxnSpPr>
        <p:spPr bwMode="gray">
          <a:xfrm>
            <a:off x="2148554" y="5369620"/>
            <a:ext cx="712862"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4231F07E-7F63-BCFD-A01C-2A7A00659E1C}"/>
              </a:ext>
            </a:extLst>
          </p:cNvPr>
          <p:cNvSpPr txBox="1"/>
          <p:nvPr/>
        </p:nvSpPr>
        <p:spPr bwMode="gray">
          <a:xfrm>
            <a:off x="3171557" y="4574213"/>
            <a:ext cx="1306439" cy="22852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Q-network</a:t>
            </a:r>
          </a:p>
        </p:txBody>
      </p:sp>
      <p:sp>
        <p:nvSpPr>
          <p:cNvPr id="38" name="TextBox 37">
            <a:extLst>
              <a:ext uri="{FF2B5EF4-FFF2-40B4-BE49-F238E27FC236}">
                <a16:creationId xmlns:a16="http://schemas.microsoft.com/office/drawing/2014/main" id="{9C86ACB9-735D-B8F6-C8C3-3AE524704692}"/>
              </a:ext>
            </a:extLst>
          </p:cNvPr>
          <p:cNvSpPr txBox="1"/>
          <p:nvPr/>
        </p:nvSpPr>
        <p:spPr bwMode="gray">
          <a:xfrm>
            <a:off x="3344965" y="3282614"/>
            <a:ext cx="569008" cy="507924"/>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4400" dirty="0">
                <a:latin typeface="Edwardian Script ITC" panose="030303020407070D0804" pitchFamily="66" charset="0"/>
              </a:rPr>
              <a:t>F</a:t>
            </a:r>
          </a:p>
        </p:txBody>
      </p:sp>
      <p:sp>
        <p:nvSpPr>
          <p:cNvPr id="43" name="Rectangle 42">
            <a:extLst>
              <a:ext uri="{FF2B5EF4-FFF2-40B4-BE49-F238E27FC236}">
                <a16:creationId xmlns:a16="http://schemas.microsoft.com/office/drawing/2014/main" id="{EF98EE16-507A-E75D-DFE2-E6D4DFE8D265}"/>
              </a:ext>
            </a:extLst>
          </p:cNvPr>
          <p:cNvSpPr/>
          <p:nvPr/>
        </p:nvSpPr>
        <p:spPr bwMode="gray">
          <a:xfrm>
            <a:off x="6676403" y="3429000"/>
            <a:ext cx="5283464" cy="274960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40" name="Graphic 39">
            <a:extLst>
              <a:ext uri="{FF2B5EF4-FFF2-40B4-BE49-F238E27FC236}">
                <a16:creationId xmlns:a16="http://schemas.microsoft.com/office/drawing/2014/main" id="{EBD24BD0-DF25-1FBF-D895-99D1A9F4FF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1236" y="4887636"/>
            <a:ext cx="1887224" cy="943612"/>
          </a:xfrm>
          <a:prstGeom prst="rect">
            <a:avLst/>
          </a:prstGeom>
        </p:spPr>
      </p:pic>
      <p:sp>
        <p:nvSpPr>
          <p:cNvPr id="41" name="TextBox 40">
            <a:extLst>
              <a:ext uri="{FF2B5EF4-FFF2-40B4-BE49-F238E27FC236}">
                <a16:creationId xmlns:a16="http://schemas.microsoft.com/office/drawing/2014/main" id="{1601B18F-3546-0C32-E33E-AA449239C4FE}"/>
              </a:ext>
            </a:extLst>
          </p:cNvPr>
          <p:cNvSpPr txBox="1"/>
          <p:nvPr/>
        </p:nvSpPr>
        <p:spPr bwMode="gray">
          <a:xfrm>
            <a:off x="6875930" y="3685169"/>
            <a:ext cx="4994178" cy="223513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Like Double-Q-Learning, </a:t>
            </a:r>
            <a:r>
              <a:rPr lang="en-US" b="1" dirty="0"/>
              <a:t>DQN</a:t>
            </a:r>
            <a:r>
              <a:rPr lang="en-US" dirty="0"/>
              <a:t> is initialized with arbitrary Q-values and explores the environment using the ε-greedy policy. </a:t>
            </a:r>
          </a:p>
          <a:p>
            <a:pPr>
              <a:spcBef>
                <a:spcPts val="300"/>
              </a:spcBef>
              <a:spcAft>
                <a:spcPts val="300"/>
              </a:spcAft>
              <a:buClr>
                <a:schemeClr val="accent1"/>
              </a:buClr>
              <a:buSzPct val="90000"/>
            </a:pPr>
            <a:r>
              <a:rPr lang="en-US" dirty="0"/>
              <a:t>It updates its Q-value via dual actions:</a:t>
            </a:r>
          </a:p>
          <a:p>
            <a:pPr marL="285750" indent="-285750">
              <a:spcBef>
                <a:spcPts val="300"/>
              </a:spcBef>
              <a:spcAft>
                <a:spcPts val="300"/>
              </a:spcAft>
              <a:buClr>
                <a:schemeClr val="accent1"/>
              </a:buClr>
              <a:buSzPct val="90000"/>
              <a:buFont typeface="Arial" panose="020B0604020202020204" pitchFamily="34" charset="0"/>
              <a:buChar char="•"/>
            </a:pPr>
            <a:r>
              <a:rPr lang="en-US" dirty="0"/>
              <a:t>a </a:t>
            </a:r>
            <a:r>
              <a:rPr lang="en-US" b="1" dirty="0"/>
              <a:t>current</a:t>
            </a:r>
            <a:r>
              <a:rPr lang="en-US" dirty="0"/>
              <a:t> action with a current Q-value</a:t>
            </a:r>
          </a:p>
          <a:p>
            <a:pPr marL="285750" indent="-285750">
              <a:spcBef>
                <a:spcPts val="300"/>
              </a:spcBef>
              <a:spcAft>
                <a:spcPts val="300"/>
              </a:spcAft>
              <a:buClr>
                <a:schemeClr val="accent1"/>
              </a:buClr>
              <a:buSzPct val="90000"/>
              <a:buFont typeface="Arial" panose="020B0604020202020204" pitchFamily="34" charset="0"/>
              <a:buChar char="•"/>
            </a:pPr>
            <a:r>
              <a:rPr lang="en-US" dirty="0"/>
              <a:t>a </a:t>
            </a:r>
            <a:r>
              <a:rPr lang="en-US" b="1" dirty="0"/>
              <a:t>target</a:t>
            </a:r>
            <a:r>
              <a:rPr lang="en-US" dirty="0"/>
              <a:t> action with a target Q-value</a:t>
            </a:r>
            <a:endParaRPr lang="en-US" i="1" dirty="0"/>
          </a:p>
        </p:txBody>
      </p:sp>
      <p:sp>
        <p:nvSpPr>
          <p:cNvPr id="45" name="TextBox 44">
            <a:extLst>
              <a:ext uri="{FF2B5EF4-FFF2-40B4-BE49-F238E27FC236}">
                <a16:creationId xmlns:a16="http://schemas.microsoft.com/office/drawing/2014/main" id="{14D7DE35-597F-7C10-73F1-B5674FFD36ED}"/>
              </a:ext>
            </a:extLst>
          </p:cNvPr>
          <p:cNvSpPr txBox="1"/>
          <p:nvPr/>
        </p:nvSpPr>
        <p:spPr bwMode="gray">
          <a:xfrm>
            <a:off x="-12804" y="6294280"/>
            <a:ext cx="1110942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Mnih</a:t>
            </a:r>
            <a:r>
              <a:rPr lang="en-US" sz="1400" dirty="0"/>
              <a:t>, V., </a:t>
            </a:r>
            <a:r>
              <a:rPr lang="en-US" sz="1400" dirty="0" err="1"/>
              <a:t>Kavukcuoglu</a:t>
            </a:r>
            <a:r>
              <a:rPr lang="en-US" sz="1400" dirty="0"/>
              <a:t>, K., Silver, D., Graves, A., </a:t>
            </a:r>
            <a:r>
              <a:rPr lang="en-US" sz="1400" dirty="0" err="1"/>
              <a:t>Antonoglou</a:t>
            </a:r>
            <a:r>
              <a:rPr lang="en-US" sz="1400" dirty="0"/>
              <a:t>, I., </a:t>
            </a:r>
            <a:r>
              <a:rPr lang="en-US" sz="1400" dirty="0" err="1"/>
              <a:t>Wierstra</a:t>
            </a:r>
            <a:r>
              <a:rPr lang="en-US" sz="1400" dirty="0"/>
              <a:t>, D., &amp; </a:t>
            </a:r>
            <a:r>
              <a:rPr lang="en-US" sz="1400" dirty="0" err="1"/>
              <a:t>Riedmiller</a:t>
            </a:r>
            <a:r>
              <a:rPr lang="en-US" sz="1400" dirty="0"/>
              <a:t>, M. (2013). Playing </a:t>
            </a:r>
            <a:r>
              <a:rPr lang="en-US" sz="1400" dirty="0" err="1"/>
              <a:t>atari</a:t>
            </a:r>
            <a:r>
              <a:rPr lang="en-US" sz="1400" dirty="0"/>
              <a:t> with deep reinforcement learning. </a:t>
            </a:r>
            <a:r>
              <a:rPr lang="en-US" sz="1400" i="1" dirty="0" err="1"/>
              <a:t>arXiv</a:t>
            </a:r>
            <a:r>
              <a:rPr lang="en-US" sz="1400" i="1" dirty="0"/>
              <a:t> preprint arXiv:1312.5602</a:t>
            </a:r>
            <a:r>
              <a:rPr lang="en-US" sz="1400" dirty="0"/>
              <a:t>.</a:t>
            </a:r>
          </a:p>
        </p:txBody>
      </p:sp>
    </p:spTree>
    <p:extLst>
      <p:ext uri="{BB962C8B-B14F-4D97-AF65-F5344CB8AC3E}">
        <p14:creationId xmlns:p14="http://schemas.microsoft.com/office/powerpoint/2010/main" val="2993674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EA0E-71F7-D004-5E0F-92D4038F597C}"/>
              </a:ext>
            </a:extLst>
          </p:cNvPr>
          <p:cNvSpPr>
            <a:spLocks noGrp="1"/>
          </p:cNvSpPr>
          <p:nvPr>
            <p:ph type="title"/>
          </p:nvPr>
        </p:nvSpPr>
        <p:spPr/>
        <p:txBody>
          <a:bodyPr/>
          <a:lstStyle/>
          <a:p>
            <a:r>
              <a:rPr lang="en-US" dirty="0"/>
              <a:t>DQN - Components [</a:t>
            </a:r>
            <a:r>
              <a:rPr lang="en-US" dirty="0" err="1"/>
              <a:t>Mnih</a:t>
            </a:r>
            <a:r>
              <a:rPr lang="en-US" dirty="0"/>
              <a:t> 2013]</a:t>
            </a:r>
          </a:p>
        </p:txBody>
      </p:sp>
      <p:sp>
        <p:nvSpPr>
          <p:cNvPr id="4" name="Slide Number Placeholder 3">
            <a:extLst>
              <a:ext uri="{FF2B5EF4-FFF2-40B4-BE49-F238E27FC236}">
                <a16:creationId xmlns:a16="http://schemas.microsoft.com/office/drawing/2014/main" id="{89FCD93E-47B2-7CF3-BE8C-86914354BC97}"/>
              </a:ext>
            </a:extLst>
          </p:cNvPr>
          <p:cNvSpPr>
            <a:spLocks noGrp="1"/>
          </p:cNvSpPr>
          <p:nvPr>
            <p:ph type="sldNum" sz="quarter" idx="12"/>
          </p:nvPr>
        </p:nvSpPr>
        <p:spPr/>
        <p:txBody>
          <a:bodyPr/>
          <a:lstStyle/>
          <a:p>
            <a:fld id="{47A777B1-4A66-48BF-8387-31033AC26DFC}" type="slidenum">
              <a:rPr lang="en-US" smtClean="0"/>
              <a:t>51</a:t>
            </a:fld>
            <a:endParaRPr lang="en-US"/>
          </a:p>
        </p:txBody>
      </p:sp>
      <p:cxnSp>
        <p:nvCxnSpPr>
          <p:cNvPr id="18" name="Straight Arrow Connector 17">
            <a:extLst>
              <a:ext uri="{FF2B5EF4-FFF2-40B4-BE49-F238E27FC236}">
                <a16:creationId xmlns:a16="http://schemas.microsoft.com/office/drawing/2014/main" id="{6037C647-0BD9-6A4E-EB97-164FEE592DA9}"/>
              </a:ext>
            </a:extLst>
          </p:cNvPr>
          <p:cNvCxnSpPr>
            <a:cxnSpLocks/>
          </p:cNvCxnSpPr>
          <p:nvPr/>
        </p:nvCxnSpPr>
        <p:spPr bwMode="gray">
          <a:xfrm>
            <a:off x="2295709" y="1882460"/>
            <a:ext cx="14503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C52B144-2CB6-6235-AC5A-09AE4A4E916B}"/>
              </a:ext>
            </a:extLst>
          </p:cNvPr>
          <p:cNvSpPr txBox="1"/>
          <p:nvPr/>
        </p:nvSpPr>
        <p:spPr bwMode="gray">
          <a:xfrm>
            <a:off x="2304662" y="1084674"/>
            <a:ext cx="1306439" cy="651381"/>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dirty="0"/>
              <a:t>Experience Replay</a:t>
            </a:r>
          </a:p>
        </p:txBody>
      </p:sp>
      <p:sp>
        <p:nvSpPr>
          <p:cNvPr id="37" name="TextBox 36">
            <a:extLst>
              <a:ext uri="{FF2B5EF4-FFF2-40B4-BE49-F238E27FC236}">
                <a16:creationId xmlns:a16="http://schemas.microsoft.com/office/drawing/2014/main" id="{4231F07E-7F63-BCFD-A01C-2A7A00659E1C}"/>
              </a:ext>
            </a:extLst>
          </p:cNvPr>
          <p:cNvSpPr txBox="1"/>
          <p:nvPr/>
        </p:nvSpPr>
        <p:spPr bwMode="gray">
          <a:xfrm>
            <a:off x="4123673" y="3560155"/>
            <a:ext cx="1972327" cy="3221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Target network</a:t>
            </a:r>
          </a:p>
        </p:txBody>
      </p:sp>
      <p:sp>
        <p:nvSpPr>
          <p:cNvPr id="43" name="Rectangle 42">
            <a:extLst>
              <a:ext uri="{FF2B5EF4-FFF2-40B4-BE49-F238E27FC236}">
                <a16:creationId xmlns:a16="http://schemas.microsoft.com/office/drawing/2014/main" id="{EF98EE16-507A-E75D-DFE2-E6D4DFE8D265}"/>
              </a:ext>
            </a:extLst>
          </p:cNvPr>
          <p:cNvSpPr/>
          <p:nvPr/>
        </p:nvSpPr>
        <p:spPr bwMode="gray">
          <a:xfrm>
            <a:off x="6668291" y="3357682"/>
            <a:ext cx="5283464" cy="274960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40" name="Graphic 39">
            <a:extLst>
              <a:ext uri="{FF2B5EF4-FFF2-40B4-BE49-F238E27FC236}">
                <a16:creationId xmlns:a16="http://schemas.microsoft.com/office/drawing/2014/main" id="{EBD24BD0-DF25-1FBF-D895-99D1A9F4FF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057" y="3896367"/>
            <a:ext cx="1887224" cy="943612"/>
          </a:xfrm>
          <a:prstGeom prst="rect">
            <a:avLst/>
          </a:prstGeom>
        </p:spPr>
      </p:pic>
      <p:sp>
        <p:nvSpPr>
          <p:cNvPr id="41" name="TextBox 40">
            <a:extLst>
              <a:ext uri="{FF2B5EF4-FFF2-40B4-BE49-F238E27FC236}">
                <a16:creationId xmlns:a16="http://schemas.microsoft.com/office/drawing/2014/main" id="{1601B18F-3546-0C32-E33E-AA449239C4FE}"/>
              </a:ext>
            </a:extLst>
          </p:cNvPr>
          <p:cNvSpPr txBox="1"/>
          <p:nvPr/>
        </p:nvSpPr>
        <p:spPr bwMode="gray">
          <a:xfrm>
            <a:off x="6875930" y="3685169"/>
            <a:ext cx="4994178" cy="223513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i="1" dirty="0"/>
              <a:t>There is no restriction on the neural network architecture itself. Therefore, one could use:</a:t>
            </a:r>
          </a:p>
          <a:p>
            <a:pPr marL="285750" indent="-285750">
              <a:spcBef>
                <a:spcPts val="300"/>
              </a:spcBef>
              <a:spcAft>
                <a:spcPts val="300"/>
              </a:spcAft>
              <a:buClr>
                <a:schemeClr val="accent1"/>
              </a:buClr>
              <a:buSzPct val="90000"/>
              <a:buFont typeface="Arial" panose="020B0604020202020204" pitchFamily="34" charset="0"/>
              <a:buChar char="•"/>
            </a:pPr>
            <a:r>
              <a:rPr lang="en-US" i="1" dirty="0"/>
              <a:t>RNN for Text</a:t>
            </a:r>
          </a:p>
          <a:p>
            <a:pPr marL="285750" indent="-285750">
              <a:spcBef>
                <a:spcPts val="300"/>
              </a:spcBef>
              <a:spcAft>
                <a:spcPts val="300"/>
              </a:spcAft>
              <a:buClr>
                <a:schemeClr val="accent1"/>
              </a:buClr>
              <a:buSzPct val="90000"/>
              <a:buFont typeface="Arial" panose="020B0604020202020204" pitchFamily="34" charset="0"/>
              <a:buChar char="•"/>
            </a:pPr>
            <a:r>
              <a:rPr lang="en-US" i="1" dirty="0"/>
              <a:t>CNN for Images</a:t>
            </a:r>
          </a:p>
          <a:p>
            <a:pPr marL="285750" indent="-285750">
              <a:spcBef>
                <a:spcPts val="300"/>
              </a:spcBef>
              <a:spcAft>
                <a:spcPts val="300"/>
              </a:spcAft>
              <a:buClr>
                <a:schemeClr val="accent1"/>
              </a:buClr>
              <a:buSzPct val="90000"/>
              <a:buFont typeface="Arial" panose="020B0604020202020204" pitchFamily="34" charset="0"/>
              <a:buChar char="•"/>
            </a:pPr>
            <a:r>
              <a:rPr lang="en-US" i="1" dirty="0"/>
              <a:t>LSTM for regular data</a:t>
            </a:r>
          </a:p>
          <a:p>
            <a:pPr marL="285750" indent="-285750">
              <a:spcBef>
                <a:spcPts val="300"/>
              </a:spcBef>
              <a:spcAft>
                <a:spcPts val="300"/>
              </a:spcAft>
              <a:buClr>
                <a:schemeClr val="accent1"/>
              </a:buClr>
              <a:buSzPct val="90000"/>
              <a:buFont typeface="Arial" panose="020B0604020202020204" pitchFamily="34" charset="0"/>
              <a:buChar char="•"/>
            </a:pPr>
            <a:r>
              <a:rPr lang="en-US" i="1" dirty="0"/>
              <a:t>GNN for graph data?</a:t>
            </a:r>
          </a:p>
        </p:txBody>
      </p:sp>
      <p:sp>
        <p:nvSpPr>
          <p:cNvPr id="45" name="TextBox 44">
            <a:extLst>
              <a:ext uri="{FF2B5EF4-FFF2-40B4-BE49-F238E27FC236}">
                <a16:creationId xmlns:a16="http://schemas.microsoft.com/office/drawing/2014/main" id="{14D7DE35-597F-7C10-73F1-B5674FFD36ED}"/>
              </a:ext>
            </a:extLst>
          </p:cNvPr>
          <p:cNvSpPr txBox="1"/>
          <p:nvPr/>
        </p:nvSpPr>
        <p:spPr bwMode="gray">
          <a:xfrm>
            <a:off x="-12804" y="6294280"/>
            <a:ext cx="1196455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Mnih</a:t>
            </a:r>
            <a:r>
              <a:rPr lang="en-US" sz="1400" dirty="0"/>
              <a:t>, V., </a:t>
            </a:r>
            <a:r>
              <a:rPr lang="en-US" sz="1400" dirty="0" err="1"/>
              <a:t>Kavukcuoglu</a:t>
            </a:r>
            <a:r>
              <a:rPr lang="en-US" sz="1400" dirty="0"/>
              <a:t>, K., Silver, D., Graves, A., </a:t>
            </a:r>
            <a:r>
              <a:rPr lang="en-US" sz="1400" dirty="0" err="1"/>
              <a:t>Antonoglou</a:t>
            </a:r>
            <a:r>
              <a:rPr lang="en-US" sz="1400" dirty="0"/>
              <a:t>, I., </a:t>
            </a:r>
            <a:r>
              <a:rPr lang="en-US" sz="1400" dirty="0" err="1"/>
              <a:t>Wierstra</a:t>
            </a:r>
            <a:r>
              <a:rPr lang="en-US" sz="1400" dirty="0"/>
              <a:t>, D., &amp; </a:t>
            </a:r>
            <a:r>
              <a:rPr lang="en-US" sz="1400" dirty="0" err="1"/>
              <a:t>Riedmiller</a:t>
            </a:r>
            <a:r>
              <a:rPr lang="en-US" sz="1400" dirty="0"/>
              <a:t>, M. (2013). Playing </a:t>
            </a:r>
            <a:r>
              <a:rPr lang="en-US" sz="1400" dirty="0" err="1"/>
              <a:t>atari</a:t>
            </a:r>
            <a:r>
              <a:rPr lang="en-US" sz="1400" dirty="0"/>
              <a:t> with deep reinforcement learning. </a:t>
            </a:r>
            <a:r>
              <a:rPr lang="en-US" sz="1400" i="1" dirty="0" err="1"/>
              <a:t>arXiv</a:t>
            </a:r>
            <a:r>
              <a:rPr lang="en-US" sz="1400" i="1" dirty="0"/>
              <a:t> preprint arXiv:1312.5602</a:t>
            </a:r>
            <a:r>
              <a:rPr lang="en-US" sz="1400" dirty="0"/>
              <a:t>.</a:t>
            </a:r>
          </a:p>
        </p:txBody>
      </p:sp>
      <p:sp>
        <p:nvSpPr>
          <p:cNvPr id="9" name="Cylinder 8">
            <a:extLst>
              <a:ext uri="{FF2B5EF4-FFF2-40B4-BE49-F238E27FC236}">
                <a16:creationId xmlns:a16="http://schemas.microsoft.com/office/drawing/2014/main" id="{D051C48F-3562-75F9-4597-C85A9C16ED8E}"/>
              </a:ext>
            </a:extLst>
          </p:cNvPr>
          <p:cNvSpPr/>
          <p:nvPr/>
        </p:nvSpPr>
        <p:spPr bwMode="gray">
          <a:xfrm>
            <a:off x="757626" y="1493800"/>
            <a:ext cx="1453702" cy="1207049"/>
          </a:xfrm>
          <a:prstGeom prst="ca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b="1" dirty="0">
                <a:solidFill>
                  <a:schemeClr val="bg1"/>
                </a:solidFill>
              </a:rPr>
              <a:t>Replay Buffer</a:t>
            </a:r>
          </a:p>
        </p:txBody>
      </p:sp>
      <p:sp>
        <p:nvSpPr>
          <p:cNvPr id="10" name="TextBox 9">
            <a:extLst>
              <a:ext uri="{FF2B5EF4-FFF2-40B4-BE49-F238E27FC236}">
                <a16:creationId xmlns:a16="http://schemas.microsoft.com/office/drawing/2014/main" id="{7F744E13-4458-224E-0656-183E839D3076}"/>
              </a:ext>
            </a:extLst>
          </p:cNvPr>
          <p:cNvSpPr txBox="1"/>
          <p:nvPr/>
        </p:nvSpPr>
        <p:spPr bwMode="gray">
          <a:xfrm>
            <a:off x="711057" y="3524198"/>
            <a:ext cx="1972327" cy="3221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Actual network</a:t>
            </a:r>
          </a:p>
        </p:txBody>
      </p:sp>
      <p:sp>
        <p:nvSpPr>
          <p:cNvPr id="15" name="Rectangle 14">
            <a:extLst>
              <a:ext uri="{FF2B5EF4-FFF2-40B4-BE49-F238E27FC236}">
                <a16:creationId xmlns:a16="http://schemas.microsoft.com/office/drawing/2014/main" id="{FB9509D4-3446-0309-AD4F-314D72F58454}"/>
              </a:ext>
            </a:extLst>
          </p:cNvPr>
          <p:cNvSpPr/>
          <p:nvPr/>
        </p:nvSpPr>
        <p:spPr bwMode="gray">
          <a:xfrm>
            <a:off x="3746009" y="1587493"/>
            <a:ext cx="2594970" cy="99405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b="1" dirty="0">
                <a:solidFill>
                  <a:schemeClr val="bg1"/>
                </a:solidFill>
              </a:rPr>
              <a:t>Environment</a:t>
            </a:r>
            <a:endParaRPr lang="en-US" sz="1050" b="1" dirty="0">
              <a:solidFill>
                <a:schemeClr val="bg1"/>
              </a:solidFill>
            </a:endParaRPr>
          </a:p>
        </p:txBody>
      </p:sp>
      <p:cxnSp>
        <p:nvCxnSpPr>
          <p:cNvPr id="39" name="Straight Arrow Connector 38">
            <a:extLst>
              <a:ext uri="{FF2B5EF4-FFF2-40B4-BE49-F238E27FC236}">
                <a16:creationId xmlns:a16="http://schemas.microsoft.com/office/drawing/2014/main" id="{B0F39F2D-41B7-A4A3-A66C-84A21D5FAC7E}"/>
              </a:ext>
            </a:extLst>
          </p:cNvPr>
          <p:cNvCxnSpPr>
            <a:cxnSpLocks/>
          </p:cNvCxnSpPr>
          <p:nvPr/>
        </p:nvCxnSpPr>
        <p:spPr bwMode="gray">
          <a:xfrm>
            <a:off x="2295709" y="2274346"/>
            <a:ext cx="1450300" cy="0"/>
          </a:xfrm>
          <a:prstGeom prst="straightConnector1">
            <a:avLst/>
          </a:prstGeom>
          <a:ln w="9525"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pic>
        <p:nvPicPr>
          <p:cNvPr id="42" name="Graphic 41">
            <a:extLst>
              <a:ext uri="{FF2B5EF4-FFF2-40B4-BE49-F238E27FC236}">
                <a16:creationId xmlns:a16="http://schemas.microsoft.com/office/drawing/2014/main" id="{5DA31BEA-786C-4D67-E306-C2F5715589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2251" y="3886189"/>
            <a:ext cx="1887224" cy="943612"/>
          </a:xfrm>
          <a:prstGeom prst="rect">
            <a:avLst/>
          </a:prstGeom>
        </p:spPr>
      </p:pic>
      <p:sp>
        <p:nvSpPr>
          <p:cNvPr id="44" name="TextBox 43">
            <a:extLst>
              <a:ext uri="{FF2B5EF4-FFF2-40B4-BE49-F238E27FC236}">
                <a16:creationId xmlns:a16="http://schemas.microsoft.com/office/drawing/2014/main" id="{25780E9D-4FB4-D504-2601-34F3513D99EB}"/>
              </a:ext>
            </a:extLst>
          </p:cNvPr>
          <p:cNvSpPr txBox="1"/>
          <p:nvPr/>
        </p:nvSpPr>
        <p:spPr bwMode="gray">
          <a:xfrm>
            <a:off x="915899" y="5123383"/>
            <a:ext cx="5377542" cy="94361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dirty="0"/>
              <a:t>Which ever choice of network architecture, both actual and target networks should have the same architecture</a:t>
            </a:r>
          </a:p>
        </p:txBody>
      </p:sp>
    </p:spTree>
    <p:extLst>
      <p:ext uri="{BB962C8B-B14F-4D97-AF65-F5344CB8AC3E}">
        <p14:creationId xmlns:p14="http://schemas.microsoft.com/office/powerpoint/2010/main" val="316575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F613B2-BF4E-1C27-1D0A-25A62DCB4CF7}"/>
              </a:ext>
            </a:extLst>
          </p:cNvPr>
          <p:cNvSpPr/>
          <p:nvPr/>
        </p:nvSpPr>
        <p:spPr bwMode="gray">
          <a:xfrm>
            <a:off x="240244" y="4767385"/>
            <a:ext cx="11473386" cy="198021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endParaRPr>
          </a:p>
        </p:txBody>
      </p:sp>
      <p:sp>
        <p:nvSpPr>
          <p:cNvPr id="2" name="Title 1">
            <a:extLst>
              <a:ext uri="{FF2B5EF4-FFF2-40B4-BE49-F238E27FC236}">
                <a16:creationId xmlns:a16="http://schemas.microsoft.com/office/drawing/2014/main" id="{F090DAC9-2084-7F96-C9C0-D5BFCA1D35A1}"/>
              </a:ext>
            </a:extLst>
          </p:cNvPr>
          <p:cNvSpPr>
            <a:spLocks noGrp="1"/>
          </p:cNvSpPr>
          <p:nvPr>
            <p:ph type="title"/>
          </p:nvPr>
        </p:nvSpPr>
        <p:spPr/>
        <p:txBody>
          <a:bodyPr/>
          <a:lstStyle/>
          <a:p>
            <a:r>
              <a:rPr lang="en-US" dirty="0"/>
              <a:t>DQN – Why experience replay?</a:t>
            </a:r>
          </a:p>
        </p:txBody>
      </p:sp>
      <p:sp>
        <p:nvSpPr>
          <p:cNvPr id="3" name="Content Placeholder 2">
            <a:extLst>
              <a:ext uri="{FF2B5EF4-FFF2-40B4-BE49-F238E27FC236}">
                <a16:creationId xmlns:a16="http://schemas.microsoft.com/office/drawing/2014/main" id="{8DBF5925-E263-60C8-80F0-A61224CF87F5}"/>
              </a:ext>
            </a:extLst>
          </p:cNvPr>
          <p:cNvSpPr>
            <a:spLocks noGrp="1"/>
          </p:cNvSpPr>
          <p:nvPr>
            <p:ph idx="1"/>
          </p:nvPr>
        </p:nvSpPr>
        <p:spPr>
          <a:xfrm>
            <a:off x="478369" y="1213308"/>
            <a:ext cx="11473384" cy="3387081"/>
          </a:xfrm>
        </p:spPr>
        <p:txBody>
          <a:bodyPr/>
          <a:lstStyle/>
          <a:p>
            <a:pPr marL="342900" indent="-342900">
              <a:buFont typeface="Arial" panose="020B0604020202020204" pitchFamily="34" charset="0"/>
              <a:buChar char="•"/>
            </a:pPr>
            <a:r>
              <a:rPr lang="en-US" dirty="0"/>
              <a:t>trained it with single samples, each sample and the corresponding gradients would have too much variance, and the network weights would never converge.</a:t>
            </a:r>
          </a:p>
          <a:p>
            <a:pPr marL="584194" lvl="1" indent="-342900">
              <a:buFont typeface="Arial" panose="020B0604020202020204" pitchFamily="34" charset="0"/>
              <a:buChar char="•"/>
            </a:pPr>
            <a:r>
              <a:rPr lang="en-US" dirty="0"/>
              <a:t>Why few actions in sequence one after the other and then feed that data as a batch to the Q Network? That should help to smoothen out the noise and result in more stable training, shouldn’t it?</a:t>
            </a:r>
          </a:p>
          <a:p>
            <a:pPr marL="584194" lvl="1" indent="-342900">
              <a:buFont typeface="Arial" panose="020B0604020202020204" pitchFamily="34" charset="0"/>
              <a:buChar char="•"/>
            </a:pPr>
            <a:r>
              <a:rPr lang="en-US" dirty="0"/>
              <a:t>Deep Learning best practice requires selecting a batch of samples after shuffling to ensure enough diversity in the training so the network can generalize</a:t>
            </a:r>
          </a:p>
          <a:p>
            <a:pPr marL="584194" lvl="1" indent="-342900">
              <a:buFont typeface="Arial" panose="020B0604020202020204" pitchFamily="34" charset="0"/>
              <a:buChar char="•"/>
            </a:pPr>
            <a:r>
              <a:rPr lang="en-US" dirty="0"/>
              <a:t>Sequential actions are strongly correlated. Replay buffer allows to make the data </a:t>
            </a:r>
            <a:r>
              <a:rPr lang="en-US" dirty="0" err="1"/>
              <a:t>i.i.d.</a:t>
            </a:r>
            <a:r>
              <a:rPr lang="en-US" dirty="0"/>
              <a:t> which is necessary for training a neural net.</a:t>
            </a:r>
          </a:p>
        </p:txBody>
      </p:sp>
      <p:sp>
        <p:nvSpPr>
          <p:cNvPr id="4" name="Slide Number Placeholder 3">
            <a:extLst>
              <a:ext uri="{FF2B5EF4-FFF2-40B4-BE49-F238E27FC236}">
                <a16:creationId xmlns:a16="http://schemas.microsoft.com/office/drawing/2014/main" id="{EAD8CB88-B243-B1A6-B1F0-E71CE6E72C11}"/>
              </a:ext>
            </a:extLst>
          </p:cNvPr>
          <p:cNvSpPr>
            <a:spLocks noGrp="1"/>
          </p:cNvSpPr>
          <p:nvPr>
            <p:ph type="sldNum" sz="quarter" idx="12"/>
          </p:nvPr>
        </p:nvSpPr>
        <p:spPr/>
        <p:txBody>
          <a:bodyPr/>
          <a:lstStyle/>
          <a:p>
            <a:fld id="{47A777B1-4A66-48BF-8387-31033AC26DFC}" type="slidenum">
              <a:rPr lang="en-US" smtClean="0"/>
              <a:t>52</a:t>
            </a:fld>
            <a:endParaRPr lang="en-US"/>
          </a:p>
        </p:txBody>
      </p:sp>
      <p:sp>
        <p:nvSpPr>
          <p:cNvPr id="5" name="TextBox 4">
            <a:extLst>
              <a:ext uri="{FF2B5EF4-FFF2-40B4-BE49-F238E27FC236}">
                <a16:creationId xmlns:a16="http://schemas.microsoft.com/office/drawing/2014/main" id="{88A57113-B02B-ABC4-A7C9-37E5BA2FDBDE}"/>
              </a:ext>
            </a:extLst>
          </p:cNvPr>
          <p:cNvSpPr txBox="1"/>
          <p:nvPr/>
        </p:nvSpPr>
        <p:spPr bwMode="gray">
          <a:xfrm>
            <a:off x="910490" y="4919784"/>
            <a:ext cx="10695356" cy="17942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Why </a:t>
            </a:r>
            <a:r>
              <a:rPr lang="en-US" sz="1400" b="1" dirty="0" err="1"/>
              <a:t>i.i.d.</a:t>
            </a:r>
            <a:r>
              <a:rPr lang="en-US" sz="1400" b="1" dirty="0"/>
              <a:t> matters?</a:t>
            </a:r>
            <a:endParaRPr lang="en-US" sz="1400" dirty="0"/>
          </a:p>
          <a:p>
            <a:pPr marL="171450" indent="-171450">
              <a:spcBef>
                <a:spcPts val="300"/>
              </a:spcBef>
              <a:spcAft>
                <a:spcPts val="300"/>
              </a:spcAft>
              <a:buClr>
                <a:schemeClr val="accent1"/>
              </a:buClr>
              <a:buSzPct val="90000"/>
              <a:buFont typeface="Arial" panose="020B0604020202020204" pitchFamily="34" charset="0"/>
              <a:buChar char="•"/>
            </a:pPr>
            <a:r>
              <a:rPr lang="en-US" sz="1400" dirty="0"/>
              <a:t>Identically Distributed allows to build a prediction model of Y given a set of features, e.g., P(</a:t>
            </a:r>
            <a:r>
              <a:rPr lang="en-US" sz="1400" dirty="0" err="1"/>
              <a:t>Yi|Xi</a:t>
            </a:r>
            <a:r>
              <a:rPr lang="en-US" sz="1400" dirty="0"/>
              <a:t>)</a:t>
            </a:r>
          </a:p>
          <a:p>
            <a:pPr marL="171450" indent="-171450">
              <a:spcBef>
                <a:spcPts val="300"/>
              </a:spcBef>
              <a:spcAft>
                <a:spcPts val="300"/>
              </a:spcAft>
              <a:buClr>
                <a:schemeClr val="accent1"/>
              </a:buClr>
              <a:buSzPct val="90000"/>
              <a:buFont typeface="Arial" panose="020B0604020202020204" pitchFamily="34" charset="0"/>
              <a:buChar char="•"/>
            </a:pPr>
            <a:r>
              <a:rPr lang="en-US" sz="1400" dirty="0"/>
              <a:t>Independent guarantees the rows in the data present new information to train the model and sufficient (but not necessary condition) for:</a:t>
            </a:r>
          </a:p>
          <a:p>
            <a:pPr marL="628650" lvl="1" indent="-171450">
              <a:spcBef>
                <a:spcPts val="300"/>
              </a:spcBef>
              <a:spcAft>
                <a:spcPts val="300"/>
              </a:spcAft>
              <a:buClr>
                <a:schemeClr val="accent1"/>
              </a:buClr>
              <a:buSzPct val="90000"/>
              <a:buFont typeface="Arial" panose="020B0604020202020204" pitchFamily="34" charset="0"/>
              <a:buChar char="•"/>
            </a:pPr>
            <a:r>
              <a:rPr lang="en-US" sz="1400" dirty="0"/>
              <a:t>For consistency and providing error bounds</a:t>
            </a:r>
          </a:p>
          <a:p>
            <a:pPr marL="628650" lvl="1" indent="-171450">
              <a:spcBef>
                <a:spcPts val="300"/>
              </a:spcBef>
              <a:spcAft>
                <a:spcPts val="300"/>
              </a:spcAft>
              <a:buClr>
                <a:schemeClr val="accent1"/>
              </a:buClr>
              <a:buSzPct val="90000"/>
              <a:buFont typeface="Arial" panose="020B0604020202020204" pitchFamily="34" charset="0"/>
              <a:buChar char="•"/>
            </a:pPr>
            <a:r>
              <a:rPr lang="en-US" sz="1400" dirty="0"/>
              <a:t>For random sampling techniques</a:t>
            </a:r>
          </a:p>
          <a:p>
            <a:pPr marL="628650" lvl="1" indent="-171450">
              <a:spcBef>
                <a:spcPts val="300"/>
              </a:spcBef>
              <a:spcAft>
                <a:spcPts val="300"/>
              </a:spcAft>
              <a:buClr>
                <a:schemeClr val="accent1"/>
              </a:buClr>
              <a:buSzPct val="90000"/>
              <a:buFont typeface="Arial" panose="020B0604020202020204" pitchFamily="34" charset="0"/>
              <a:buChar char="•"/>
            </a:pPr>
            <a:endParaRPr lang="en-US" sz="1400" dirty="0"/>
          </a:p>
        </p:txBody>
      </p:sp>
    </p:spTree>
    <p:extLst>
      <p:ext uri="{BB962C8B-B14F-4D97-AF65-F5344CB8AC3E}">
        <p14:creationId xmlns:p14="http://schemas.microsoft.com/office/powerpoint/2010/main" val="2743726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BB5F-DFE6-10CE-AD6F-453BC1A12E06}"/>
              </a:ext>
            </a:extLst>
          </p:cNvPr>
          <p:cNvSpPr>
            <a:spLocks noGrp="1"/>
          </p:cNvSpPr>
          <p:nvPr>
            <p:ph type="title"/>
          </p:nvPr>
        </p:nvSpPr>
        <p:spPr>
          <a:xfrm>
            <a:off x="478369" y="144001"/>
            <a:ext cx="9169401" cy="555840"/>
          </a:xfrm>
        </p:spPr>
        <p:txBody>
          <a:bodyPr/>
          <a:lstStyle/>
          <a:p>
            <a:r>
              <a:rPr lang="en-US" dirty="0"/>
              <a:t>DQN – Why do we need two networks?</a:t>
            </a:r>
          </a:p>
        </p:txBody>
      </p:sp>
      <p:sp>
        <p:nvSpPr>
          <p:cNvPr id="3" name="Content Placeholder 2">
            <a:extLst>
              <a:ext uri="{FF2B5EF4-FFF2-40B4-BE49-F238E27FC236}">
                <a16:creationId xmlns:a16="http://schemas.microsoft.com/office/drawing/2014/main" id="{94483DB7-9C7D-8F36-0F20-7C185E17F5CA}"/>
              </a:ext>
            </a:extLst>
          </p:cNvPr>
          <p:cNvSpPr>
            <a:spLocks noGrp="1"/>
          </p:cNvSpPr>
          <p:nvPr>
            <p:ph idx="1"/>
          </p:nvPr>
        </p:nvSpPr>
        <p:spPr>
          <a:xfrm>
            <a:off x="478369" y="1213308"/>
            <a:ext cx="11473384" cy="5182444"/>
          </a:xfrm>
        </p:spPr>
        <p:txBody>
          <a:bodyPr/>
          <a:lstStyle/>
          <a:p>
            <a:pPr marL="342900" indent="-342900">
              <a:buFont typeface="Arial" panose="020B0604020202020204" pitchFamily="34" charset="0"/>
              <a:buChar char="•"/>
            </a:pPr>
            <a:r>
              <a:rPr lang="en-US" dirty="0"/>
              <a:t>Because it is more stable </a:t>
            </a:r>
          </a:p>
          <a:p>
            <a:pPr marL="584194" lvl="1" indent="-342900">
              <a:buFont typeface="Arial" panose="020B0604020202020204" pitchFamily="34" charset="0"/>
              <a:buChar char="•"/>
            </a:pPr>
            <a:r>
              <a:rPr lang="en-US" dirty="0"/>
              <a:t>Q-learning is a temporal difference method that uses </a:t>
            </a:r>
            <a:r>
              <a:rPr lang="en-US" i="1" dirty="0"/>
              <a:t>bootstrapping</a:t>
            </a:r>
            <a:r>
              <a:rPr lang="en-US" dirty="0"/>
              <a:t>, i.e., the TD target is estimated with the same neural network that is being updated (instability!).</a:t>
            </a:r>
          </a:p>
          <a:p>
            <a:pPr marL="584194" lvl="1" indent="-342900">
              <a:buFont typeface="Arial" panose="020B0604020202020204" pitchFamily="34" charset="0"/>
              <a:buChar char="•"/>
            </a:pPr>
            <a:r>
              <a:rPr lang="en-US" u="sng" dirty="0"/>
              <a:t>Solution</a:t>
            </a:r>
            <a:r>
              <a:rPr lang="en-US" dirty="0"/>
              <a:t>: separate the </a:t>
            </a:r>
            <a:r>
              <a:rPr lang="en-US" i="1" dirty="0"/>
              <a:t>target network</a:t>
            </a:r>
            <a:r>
              <a:rPr lang="en-US" dirty="0"/>
              <a:t> from the behavior network (update at every step) The behavior network is updated at every step, but the target network has its parameter fixed and periodically copied from the behavior network.</a:t>
            </a:r>
          </a:p>
          <a:p>
            <a:pPr marL="584194"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Note that the target network doesn’t get trained, therefore, its weights remain stable for at least a short period.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After a parameterized number of time-steps, the learned weights from the Q Network are copied over to the Target Network.</a:t>
            </a:r>
          </a:p>
          <a:p>
            <a:endParaRPr lang="en-US" dirty="0"/>
          </a:p>
        </p:txBody>
      </p:sp>
      <p:sp>
        <p:nvSpPr>
          <p:cNvPr id="4" name="Slide Number Placeholder 3">
            <a:extLst>
              <a:ext uri="{FF2B5EF4-FFF2-40B4-BE49-F238E27FC236}">
                <a16:creationId xmlns:a16="http://schemas.microsoft.com/office/drawing/2014/main" id="{AB9D34F9-C27E-A59E-3441-5AAFE6D07195}"/>
              </a:ext>
            </a:extLst>
          </p:cNvPr>
          <p:cNvSpPr>
            <a:spLocks noGrp="1"/>
          </p:cNvSpPr>
          <p:nvPr>
            <p:ph type="sldNum" sz="quarter" idx="12"/>
          </p:nvPr>
        </p:nvSpPr>
        <p:spPr/>
        <p:txBody>
          <a:bodyPr/>
          <a:lstStyle/>
          <a:p>
            <a:fld id="{47A777B1-4A66-48BF-8387-31033AC26DFC}" type="slidenum">
              <a:rPr lang="en-US" smtClean="0"/>
              <a:t>53</a:t>
            </a:fld>
            <a:endParaRPr lang="en-US"/>
          </a:p>
        </p:txBody>
      </p:sp>
    </p:spTree>
    <p:extLst>
      <p:ext uri="{BB962C8B-B14F-4D97-AF65-F5344CB8AC3E}">
        <p14:creationId xmlns:p14="http://schemas.microsoft.com/office/powerpoint/2010/main" val="3019682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1A80-E23D-C42A-8514-2C8D2D0318D6}"/>
              </a:ext>
            </a:extLst>
          </p:cNvPr>
          <p:cNvSpPr>
            <a:spLocks noGrp="1"/>
          </p:cNvSpPr>
          <p:nvPr>
            <p:ph type="title"/>
          </p:nvPr>
        </p:nvSpPr>
        <p:spPr/>
        <p:txBody>
          <a:bodyPr/>
          <a:lstStyle/>
          <a:p>
            <a:r>
              <a:rPr lang="en-US" dirty="0"/>
              <a:t>DQN – Pseudo-code</a:t>
            </a:r>
          </a:p>
        </p:txBody>
      </p:sp>
      <p:sp>
        <p:nvSpPr>
          <p:cNvPr id="4" name="Slide Number Placeholder 3">
            <a:extLst>
              <a:ext uri="{FF2B5EF4-FFF2-40B4-BE49-F238E27FC236}">
                <a16:creationId xmlns:a16="http://schemas.microsoft.com/office/drawing/2014/main" id="{78DBE907-0226-15C8-DBC3-17693B0B35CC}"/>
              </a:ext>
            </a:extLst>
          </p:cNvPr>
          <p:cNvSpPr>
            <a:spLocks noGrp="1"/>
          </p:cNvSpPr>
          <p:nvPr>
            <p:ph type="sldNum" sz="quarter" idx="12"/>
          </p:nvPr>
        </p:nvSpPr>
        <p:spPr/>
        <p:txBody>
          <a:bodyPr/>
          <a:lstStyle/>
          <a:p>
            <a:fld id="{47A777B1-4A66-48BF-8387-31033AC26DFC}" type="slidenum">
              <a:rPr lang="en-US" smtClean="0"/>
              <a:t>54</a:t>
            </a:fld>
            <a:endParaRPr lang="en-US"/>
          </a:p>
        </p:txBody>
      </p:sp>
      <p:pic>
        <p:nvPicPr>
          <p:cNvPr id="10" name="Picture 9">
            <a:extLst>
              <a:ext uri="{FF2B5EF4-FFF2-40B4-BE49-F238E27FC236}">
                <a16:creationId xmlns:a16="http://schemas.microsoft.com/office/drawing/2014/main" id="{C3E063BF-9B60-6267-2E68-08C70356F4CA}"/>
              </a:ext>
            </a:extLst>
          </p:cNvPr>
          <p:cNvPicPr>
            <a:picLocks noChangeAspect="1"/>
          </p:cNvPicPr>
          <p:nvPr/>
        </p:nvPicPr>
        <p:blipFill>
          <a:blip r:embed="rId2"/>
          <a:stretch>
            <a:fillRect/>
          </a:stretch>
        </p:blipFill>
        <p:spPr>
          <a:xfrm>
            <a:off x="1171574" y="5945798"/>
            <a:ext cx="8772525" cy="645538"/>
          </a:xfrm>
          <a:prstGeom prst="rect">
            <a:avLst/>
          </a:prstGeom>
        </p:spPr>
      </p:pic>
      <p:pic>
        <p:nvPicPr>
          <p:cNvPr id="12" name="Picture 11">
            <a:extLst>
              <a:ext uri="{FF2B5EF4-FFF2-40B4-BE49-F238E27FC236}">
                <a16:creationId xmlns:a16="http://schemas.microsoft.com/office/drawing/2014/main" id="{4B896C6F-1B63-0D43-840E-5659B4F3015F}"/>
              </a:ext>
            </a:extLst>
          </p:cNvPr>
          <p:cNvPicPr>
            <a:picLocks noChangeAspect="1"/>
          </p:cNvPicPr>
          <p:nvPr/>
        </p:nvPicPr>
        <p:blipFill>
          <a:blip r:embed="rId3"/>
          <a:stretch>
            <a:fillRect/>
          </a:stretch>
        </p:blipFill>
        <p:spPr>
          <a:xfrm>
            <a:off x="240247" y="804964"/>
            <a:ext cx="8989478" cy="4971509"/>
          </a:xfrm>
          <a:prstGeom prst="rect">
            <a:avLst/>
          </a:prstGeom>
        </p:spPr>
      </p:pic>
    </p:spTree>
    <p:extLst>
      <p:ext uri="{BB962C8B-B14F-4D97-AF65-F5344CB8AC3E}">
        <p14:creationId xmlns:p14="http://schemas.microsoft.com/office/powerpoint/2010/main" val="1967526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A0394-D14E-AA45-49F3-C9562B2C1F34}"/>
              </a:ext>
            </a:extLst>
          </p:cNvPr>
          <p:cNvSpPr>
            <a:spLocks noGrp="1"/>
          </p:cNvSpPr>
          <p:nvPr>
            <p:ph type="title"/>
          </p:nvPr>
        </p:nvSpPr>
        <p:spPr/>
        <p:txBody>
          <a:bodyPr/>
          <a:lstStyle/>
          <a:p>
            <a:r>
              <a:rPr lang="en-US" dirty="0"/>
              <a:t>DQN – Training Process</a:t>
            </a:r>
          </a:p>
        </p:txBody>
      </p:sp>
      <p:sp>
        <p:nvSpPr>
          <p:cNvPr id="4" name="Slide Number Placeholder 3">
            <a:extLst>
              <a:ext uri="{FF2B5EF4-FFF2-40B4-BE49-F238E27FC236}">
                <a16:creationId xmlns:a16="http://schemas.microsoft.com/office/drawing/2014/main" id="{EDB7642E-825F-BE1D-19BD-C822E7951E97}"/>
              </a:ext>
            </a:extLst>
          </p:cNvPr>
          <p:cNvSpPr>
            <a:spLocks noGrp="1"/>
          </p:cNvSpPr>
          <p:nvPr>
            <p:ph type="sldNum" sz="quarter" idx="12"/>
          </p:nvPr>
        </p:nvSpPr>
        <p:spPr/>
        <p:txBody>
          <a:bodyPr/>
          <a:lstStyle/>
          <a:p>
            <a:fld id="{47A777B1-4A66-48BF-8387-31033AC26DFC}" type="slidenum">
              <a:rPr lang="en-US" smtClean="0"/>
              <a:t>55</a:t>
            </a:fld>
            <a:endParaRPr lang="en-US"/>
          </a:p>
        </p:txBody>
      </p:sp>
      <p:sp>
        <p:nvSpPr>
          <p:cNvPr id="8" name="Rectangle: Rounded Corners 7">
            <a:extLst>
              <a:ext uri="{FF2B5EF4-FFF2-40B4-BE49-F238E27FC236}">
                <a16:creationId xmlns:a16="http://schemas.microsoft.com/office/drawing/2014/main" id="{7D735AA6-E38E-47A8-9D00-43A7B296FE1E}"/>
              </a:ext>
            </a:extLst>
          </p:cNvPr>
          <p:cNvSpPr/>
          <p:nvPr/>
        </p:nvSpPr>
        <p:spPr bwMode="gray">
          <a:xfrm>
            <a:off x="571535" y="1859346"/>
            <a:ext cx="2351190" cy="921864"/>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Experience replay collects training samples by interacting with the environment</a:t>
            </a:r>
          </a:p>
        </p:txBody>
      </p:sp>
      <p:sp>
        <p:nvSpPr>
          <p:cNvPr id="9" name="Rectangle: Rounded Corners 8">
            <a:extLst>
              <a:ext uri="{FF2B5EF4-FFF2-40B4-BE49-F238E27FC236}">
                <a16:creationId xmlns:a16="http://schemas.microsoft.com/office/drawing/2014/main" id="{453A2798-5126-88D0-B97E-26B01DCFBDB5}"/>
              </a:ext>
            </a:extLst>
          </p:cNvPr>
          <p:cNvSpPr/>
          <p:nvPr/>
        </p:nvSpPr>
        <p:spPr bwMode="gray">
          <a:xfrm>
            <a:off x="3772440" y="1934911"/>
            <a:ext cx="2278184"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Sample a random batch of data from the replay buffer</a:t>
            </a:r>
          </a:p>
        </p:txBody>
      </p:sp>
      <p:sp>
        <p:nvSpPr>
          <p:cNvPr id="11" name="Rectangle: Rounded Corners 10">
            <a:extLst>
              <a:ext uri="{FF2B5EF4-FFF2-40B4-BE49-F238E27FC236}">
                <a16:creationId xmlns:a16="http://schemas.microsoft.com/office/drawing/2014/main" id="{C4EB5D11-AAC5-3666-314D-6C5B73864379}"/>
              </a:ext>
            </a:extLst>
          </p:cNvPr>
          <p:cNvSpPr/>
          <p:nvPr/>
        </p:nvSpPr>
        <p:spPr bwMode="gray">
          <a:xfrm>
            <a:off x="10032610" y="4469236"/>
            <a:ext cx="1760806"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Compute loss</a:t>
            </a:r>
          </a:p>
        </p:txBody>
      </p:sp>
      <p:sp>
        <p:nvSpPr>
          <p:cNvPr id="12" name="Rectangle: Rounded Corners 11">
            <a:extLst>
              <a:ext uri="{FF2B5EF4-FFF2-40B4-BE49-F238E27FC236}">
                <a16:creationId xmlns:a16="http://schemas.microsoft.com/office/drawing/2014/main" id="{91242A83-FF19-BBAF-709A-D32EED010AA1}"/>
              </a:ext>
            </a:extLst>
          </p:cNvPr>
          <p:cNvSpPr/>
          <p:nvPr/>
        </p:nvSpPr>
        <p:spPr bwMode="gray">
          <a:xfrm>
            <a:off x="5396203" y="4469235"/>
            <a:ext cx="2278184"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Update Q-Network</a:t>
            </a:r>
          </a:p>
          <a:p>
            <a:pPr algn="ctr">
              <a:spcBef>
                <a:spcPts val="300"/>
              </a:spcBef>
              <a:spcAft>
                <a:spcPts val="300"/>
              </a:spcAft>
              <a:buClr>
                <a:schemeClr val="accent1"/>
              </a:buClr>
              <a:buSzPct val="90000"/>
            </a:pPr>
            <a:r>
              <a:rPr lang="en-US" sz="1200" dirty="0"/>
              <a:t>Keep Target-Network fixed</a:t>
            </a:r>
          </a:p>
        </p:txBody>
      </p:sp>
      <p:sp>
        <p:nvSpPr>
          <p:cNvPr id="13" name="Rectangle: Rounded Corners 12">
            <a:extLst>
              <a:ext uri="{FF2B5EF4-FFF2-40B4-BE49-F238E27FC236}">
                <a16:creationId xmlns:a16="http://schemas.microsoft.com/office/drawing/2014/main" id="{4E545F50-81E7-9E31-1342-483C40F18BAF}"/>
              </a:ext>
            </a:extLst>
          </p:cNvPr>
          <p:cNvSpPr/>
          <p:nvPr/>
        </p:nvSpPr>
        <p:spPr bwMode="gray">
          <a:xfrm>
            <a:off x="608039" y="4383443"/>
            <a:ext cx="2278184" cy="921864"/>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Every T steps, overwrite the Target-Network weight with the current Q-Network weights</a:t>
            </a:r>
          </a:p>
        </p:txBody>
      </p:sp>
      <p:sp>
        <p:nvSpPr>
          <p:cNvPr id="15" name="Rectangle: Rounded Corners 14">
            <a:extLst>
              <a:ext uri="{FF2B5EF4-FFF2-40B4-BE49-F238E27FC236}">
                <a16:creationId xmlns:a16="http://schemas.microsoft.com/office/drawing/2014/main" id="{2FC46B6F-9BCF-623E-F75B-E124E68F91CF}"/>
              </a:ext>
            </a:extLst>
          </p:cNvPr>
          <p:cNvSpPr/>
          <p:nvPr/>
        </p:nvSpPr>
        <p:spPr bwMode="gray">
          <a:xfrm>
            <a:off x="7674387" y="1957181"/>
            <a:ext cx="2278184" cy="746240"/>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Predict Q-Values on</a:t>
            </a:r>
          </a:p>
          <a:p>
            <a:pPr algn="ctr">
              <a:spcBef>
                <a:spcPts val="300"/>
              </a:spcBef>
              <a:spcAft>
                <a:spcPts val="300"/>
              </a:spcAft>
              <a:buClr>
                <a:schemeClr val="accent1"/>
              </a:buClr>
              <a:buSzPct val="90000"/>
            </a:pPr>
            <a:r>
              <a:rPr lang="en-US" sz="1200" dirty="0"/>
              <a:t>Target-Network</a:t>
            </a:r>
          </a:p>
        </p:txBody>
      </p:sp>
      <p:grpSp>
        <p:nvGrpSpPr>
          <p:cNvPr id="18" name="Group 17">
            <a:extLst>
              <a:ext uri="{FF2B5EF4-FFF2-40B4-BE49-F238E27FC236}">
                <a16:creationId xmlns:a16="http://schemas.microsoft.com/office/drawing/2014/main" id="{8366D15C-E242-D591-6C86-72167BDD0FF0}"/>
              </a:ext>
            </a:extLst>
          </p:cNvPr>
          <p:cNvGrpSpPr/>
          <p:nvPr/>
        </p:nvGrpSpPr>
        <p:grpSpPr>
          <a:xfrm>
            <a:off x="917597" y="3428219"/>
            <a:ext cx="274320" cy="274320"/>
            <a:chOff x="917596" y="2920634"/>
            <a:chExt cx="274320" cy="274320"/>
          </a:xfrm>
        </p:grpSpPr>
        <p:sp>
          <p:nvSpPr>
            <p:cNvPr id="17" name="Oval 16">
              <a:extLst>
                <a:ext uri="{FF2B5EF4-FFF2-40B4-BE49-F238E27FC236}">
                  <a16:creationId xmlns:a16="http://schemas.microsoft.com/office/drawing/2014/main" id="{552E68CF-EA8C-0253-A352-E1C37CA3B183}"/>
                </a:ext>
              </a:extLst>
            </p:cNvPr>
            <p:cNvSpPr/>
            <p:nvPr/>
          </p:nvSpPr>
          <p:spPr bwMode="gray">
            <a:xfrm>
              <a:off x="917596" y="2920634"/>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Oval 15">
              <a:extLst>
                <a:ext uri="{FF2B5EF4-FFF2-40B4-BE49-F238E27FC236}">
                  <a16:creationId xmlns:a16="http://schemas.microsoft.com/office/drawing/2014/main" id="{D31795FB-1693-3D97-618B-C91FEDD943A6}"/>
                </a:ext>
              </a:extLst>
            </p:cNvPr>
            <p:cNvSpPr/>
            <p:nvPr/>
          </p:nvSpPr>
          <p:spPr bwMode="gray">
            <a:xfrm>
              <a:off x="986176" y="298921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19" name="Diamond 18">
            <a:extLst>
              <a:ext uri="{FF2B5EF4-FFF2-40B4-BE49-F238E27FC236}">
                <a16:creationId xmlns:a16="http://schemas.microsoft.com/office/drawing/2014/main" id="{35AE0547-1DDF-1EEC-4379-E5E722083D83}"/>
              </a:ext>
            </a:extLst>
          </p:cNvPr>
          <p:cNvSpPr/>
          <p:nvPr/>
        </p:nvSpPr>
        <p:spPr bwMode="gray">
          <a:xfrm>
            <a:off x="1609970" y="3376248"/>
            <a:ext cx="274321" cy="388034"/>
          </a:xfrm>
          <a:prstGeom prst="diamond">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483841EB-DDEF-CC89-2EAC-3BC4E0646B24}"/>
              </a:ext>
            </a:extLst>
          </p:cNvPr>
          <p:cNvCxnSpPr>
            <a:stCxn id="19" idx="1"/>
            <a:endCxn id="17" idx="6"/>
          </p:cNvCxnSpPr>
          <p:nvPr/>
        </p:nvCxnSpPr>
        <p:spPr bwMode="gray">
          <a:xfrm flipH="1" flipV="1">
            <a:off x="1191917" y="3565379"/>
            <a:ext cx="418053" cy="48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456A5A04-F3CD-8C9A-6EF1-CBC973A796E5}"/>
              </a:ext>
            </a:extLst>
          </p:cNvPr>
          <p:cNvCxnSpPr>
            <a:cxnSpLocks/>
            <a:stCxn id="13" idx="0"/>
            <a:endCxn id="19" idx="2"/>
          </p:cNvCxnSpPr>
          <p:nvPr/>
        </p:nvCxnSpPr>
        <p:spPr bwMode="gray">
          <a:xfrm flipV="1">
            <a:off x="1747131" y="3764282"/>
            <a:ext cx="0" cy="61916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64BEAC6D-F12E-4A98-4F96-14D53FDB7D55}"/>
              </a:ext>
            </a:extLst>
          </p:cNvPr>
          <p:cNvCxnSpPr>
            <a:cxnSpLocks/>
            <a:stCxn id="19" idx="0"/>
            <a:endCxn id="8" idx="2"/>
          </p:cNvCxnSpPr>
          <p:nvPr/>
        </p:nvCxnSpPr>
        <p:spPr bwMode="gray">
          <a:xfrm flipH="1" flipV="1">
            <a:off x="1747130" y="2781210"/>
            <a:ext cx="1" cy="59503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718DC3F3-D7BD-AFA0-18B5-CF99BB222E65}"/>
              </a:ext>
            </a:extLst>
          </p:cNvPr>
          <p:cNvCxnSpPr>
            <a:cxnSpLocks/>
            <a:stCxn id="8" idx="3"/>
            <a:endCxn id="9" idx="1"/>
          </p:cNvCxnSpPr>
          <p:nvPr/>
        </p:nvCxnSpPr>
        <p:spPr bwMode="gray">
          <a:xfrm flipV="1">
            <a:off x="2922725" y="2310050"/>
            <a:ext cx="849715" cy="1022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87C18268-2915-6973-72AB-57F774DDEEFD}"/>
              </a:ext>
            </a:extLst>
          </p:cNvPr>
          <p:cNvSpPr/>
          <p:nvPr/>
        </p:nvSpPr>
        <p:spPr bwMode="gray">
          <a:xfrm>
            <a:off x="1678550" y="130860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9" name="Straight Arrow Connector 38">
            <a:extLst>
              <a:ext uri="{FF2B5EF4-FFF2-40B4-BE49-F238E27FC236}">
                <a16:creationId xmlns:a16="http://schemas.microsoft.com/office/drawing/2014/main" id="{F2E17FD1-A2D8-0840-E39F-20E4E89EEC41}"/>
              </a:ext>
            </a:extLst>
          </p:cNvPr>
          <p:cNvCxnSpPr>
            <a:cxnSpLocks/>
            <a:stCxn id="38" idx="4"/>
            <a:endCxn id="8" idx="0"/>
          </p:cNvCxnSpPr>
          <p:nvPr/>
        </p:nvCxnSpPr>
        <p:spPr bwMode="gray">
          <a:xfrm>
            <a:off x="1747130" y="1445764"/>
            <a:ext cx="0" cy="4135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B52FD4EE-5F07-C18B-71D9-E65848F21213}"/>
              </a:ext>
            </a:extLst>
          </p:cNvPr>
          <p:cNvCxnSpPr>
            <a:cxnSpLocks/>
            <a:stCxn id="9" idx="3"/>
            <a:endCxn id="15" idx="1"/>
          </p:cNvCxnSpPr>
          <p:nvPr/>
        </p:nvCxnSpPr>
        <p:spPr bwMode="gray">
          <a:xfrm>
            <a:off x="6050624" y="2310050"/>
            <a:ext cx="1623763" cy="2025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Connector: Elbow 67">
            <a:extLst>
              <a:ext uri="{FF2B5EF4-FFF2-40B4-BE49-F238E27FC236}">
                <a16:creationId xmlns:a16="http://schemas.microsoft.com/office/drawing/2014/main" id="{8AC7F19C-5BB3-3FA1-E763-A801BAB2E8A8}"/>
              </a:ext>
            </a:extLst>
          </p:cNvPr>
          <p:cNvCxnSpPr>
            <a:cxnSpLocks/>
            <a:stCxn id="15" idx="3"/>
            <a:endCxn id="11" idx="0"/>
          </p:cNvCxnSpPr>
          <p:nvPr/>
        </p:nvCxnSpPr>
        <p:spPr bwMode="gray">
          <a:xfrm>
            <a:off x="9952571" y="2330301"/>
            <a:ext cx="960442" cy="2138935"/>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E126FE97-B734-588F-1AFF-F0E6B340E24E}"/>
              </a:ext>
            </a:extLst>
          </p:cNvPr>
          <p:cNvCxnSpPr>
            <a:cxnSpLocks/>
            <a:stCxn id="11" idx="1"/>
            <a:endCxn id="12" idx="3"/>
          </p:cNvCxnSpPr>
          <p:nvPr/>
        </p:nvCxnSpPr>
        <p:spPr bwMode="gray">
          <a:xfrm flipH="1" flipV="1">
            <a:off x="7674387" y="4844374"/>
            <a:ext cx="2358223"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7DE07256-95ED-8C89-B9D1-4819F6A8A1B5}"/>
              </a:ext>
            </a:extLst>
          </p:cNvPr>
          <p:cNvCxnSpPr>
            <a:cxnSpLocks/>
            <a:stCxn id="12" idx="1"/>
            <a:endCxn id="13" idx="3"/>
          </p:cNvCxnSpPr>
          <p:nvPr/>
        </p:nvCxnSpPr>
        <p:spPr bwMode="gray">
          <a:xfrm flipH="1">
            <a:off x="2886223" y="4844374"/>
            <a:ext cx="2509980"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28055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FADC4-2E60-4127-2637-26DE22B0093E}"/>
              </a:ext>
            </a:extLst>
          </p:cNvPr>
          <p:cNvSpPr>
            <a:spLocks noGrp="1"/>
          </p:cNvSpPr>
          <p:nvPr>
            <p:ph type="title"/>
          </p:nvPr>
        </p:nvSpPr>
        <p:spPr/>
        <p:txBody>
          <a:bodyPr/>
          <a:lstStyle/>
          <a:p>
            <a:r>
              <a:rPr lang="en-US" dirty="0"/>
              <a:t>Over-Estimation in Q-values</a:t>
            </a:r>
          </a:p>
        </p:txBody>
      </p:sp>
      <p:sp>
        <p:nvSpPr>
          <p:cNvPr id="4" name="Slide Number Placeholder 3">
            <a:extLst>
              <a:ext uri="{FF2B5EF4-FFF2-40B4-BE49-F238E27FC236}">
                <a16:creationId xmlns:a16="http://schemas.microsoft.com/office/drawing/2014/main" id="{E5F63F82-5C03-0ECF-2DCA-D55C41105C56}"/>
              </a:ext>
            </a:extLst>
          </p:cNvPr>
          <p:cNvSpPr>
            <a:spLocks noGrp="1"/>
          </p:cNvSpPr>
          <p:nvPr>
            <p:ph type="sldNum" sz="quarter" idx="12"/>
          </p:nvPr>
        </p:nvSpPr>
        <p:spPr/>
        <p:txBody>
          <a:bodyPr/>
          <a:lstStyle/>
          <a:p>
            <a:fld id="{47A777B1-4A66-48BF-8387-31033AC26DFC}" type="slidenum">
              <a:rPr lang="en-US" smtClean="0"/>
              <a:t>56</a:t>
            </a:fld>
            <a:endParaRPr lang="en-US"/>
          </a:p>
        </p:txBody>
      </p:sp>
      <p:sp>
        <p:nvSpPr>
          <p:cNvPr id="6" name="TextBox 5">
            <a:extLst>
              <a:ext uri="{FF2B5EF4-FFF2-40B4-BE49-F238E27FC236}">
                <a16:creationId xmlns:a16="http://schemas.microsoft.com/office/drawing/2014/main" id="{A319FD1E-B333-021D-E02C-D0CA9A00A765}"/>
              </a:ext>
            </a:extLst>
          </p:cNvPr>
          <p:cNvSpPr txBox="1"/>
          <p:nvPr/>
        </p:nvSpPr>
        <p:spPr bwMode="gray">
          <a:xfrm>
            <a:off x="606426" y="1090075"/>
            <a:ext cx="11345330" cy="1015663"/>
          </a:xfrm>
          <a:prstGeom prst="rect">
            <a:avLst/>
          </a:prstGeom>
          <a:noFill/>
        </p:spPr>
        <p:txBody>
          <a:bodyPr wrap="square">
            <a:spAutoFit/>
          </a:bodyPr>
          <a:lstStyle/>
          <a:p>
            <a:r>
              <a:rPr lang="en-US" sz="2000" dirty="0">
                <a:effectLst/>
                <a:latin typeface="Arial" panose="020B0604020202020204" pitchFamily="34" charset="0"/>
              </a:rPr>
              <a:t>However, Q-learning, DQN and other Q-learning methods are known to be overestimating the Q value</a:t>
            </a:r>
            <a:br>
              <a:rPr lang="en-US" sz="2000" dirty="0"/>
            </a:br>
            <a:endParaRPr lang="en-US" sz="2000" dirty="0"/>
          </a:p>
        </p:txBody>
      </p:sp>
      <p:pic>
        <p:nvPicPr>
          <p:cNvPr id="8" name="Picture 7">
            <a:extLst>
              <a:ext uri="{FF2B5EF4-FFF2-40B4-BE49-F238E27FC236}">
                <a16:creationId xmlns:a16="http://schemas.microsoft.com/office/drawing/2014/main" id="{564AE607-D17E-4A9B-95EB-FE4C173FB6DA}"/>
              </a:ext>
            </a:extLst>
          </p:cNvPr>
          <p:cNvPicPr>
            <a:picLocks noChangeAspect="1"/>
          </p:cNvPicPr>
          <p:nvPr/>
        </p:nvPicPr>
        <p:blipFill>
          <a:blip r:embed="rId2"/>
          <a:stretch>
            <a:fillRect/>
          </a:stretch>
        </p:blipFill>
        <p:spPr>
          <a:xfrm>
            <a:off x="478369" y="1904904"/>
            <a:ext cx="9429750" cy="2518674"/>
          </a:xfrm>
          <a:prstGeom prst="rect">
            <a:avLst/>
          </a:prstGeom>
        </p:spPr>
      </p:pic>
      <p:sp>
        <p:nvSpPr>
          <p:cNvPr id="10" name="TextBox 9">
            <a:extLst>
              <a:ext uri="{FF2B5EF4-FFF2-40B4-BE49-F238E27FC236}">
                <a16:creationId xmlns:a16="http://schemas.microsoft.com/office/drawing/2014/main" id="{CD48DF2A-395D-5C6C-45E9-1A6BABC8C8BD}"/>
              </a:ext>
            </a:extLst>
          </p:cNvPr>
          <p:cNvSpPr txBox="1"/>
          <p:nvPr/>
        </p:nvSpPr>
        <p:spPr bwMode="gray">
          <a:xfrm>
            <a:off x="359306" y="4453254"/>
            <a:ext cx="11473387" cy="169828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latin typeface="+mj-lt"/>
              </a:rPr>
              <a:t>D</a:t>
            </a:r>
            <a:r>
              <a:rPr lang="en-US" b="1" dirty="0">
                <a:effectLst/>
                <a:latin typeface="+mj-lt"/>
              </a:rPr>
              <a:t>ouble Q learning</a:t>
            </a:r>
            <a:r>
              <a:rPr lang="en-US" b="1" dirty="0">
                <a:latin typeface="+mj-lt"/>
              </a:rPr>
              <a:t>:</a:t>
            </a:r>
            <a:r>
              <a:rPr lang="en-US" dirty="0">
                <a:effectLst/>
                <a:latin typeface="+mj-lt"/>
              </a:rPr>
              <a:t> two set of weights are maintained, one to determine the action selected by greedy policy and another to determine its Q value</a:t>
            </a:r>
          </a:p>
          <a:p>
            <a:pPr marL="285750" indent="-285750">
              <a:lnSpc>
                <a:spcPct val="150000"/>
              </a:lnSpc>
              <a:buFont typeface="Arial" panose="020B0604020202020204" pitchFamily="34" charset="0"/>
              <a:buChar char="•"/>
            </a:pPr>
            <a:r>
              <a:rPr lang="en-US" b="1" dirty="0">
                <a:effectLst/>
                <a:latin typeface="+mj-lt"/>
              </a:rPr>
              <a:t>DQN</a:t>
            </a:r>
            <a:r>
              <a:rPr lang="en-US" b="1" dirty="0">
                <a:latin typeface="+mj-lt"/>
              </a:rPr>
              <a:t>:</a:t>
            </a:r>
            <a:r>
              <a:rPr lang="en-US" dirty="0">
                <a:effectLst/>
                <a:latin typeface="+mj-lt"/>
              </a:rPr>
              <a:t> only the offline set of weight is used to both choose the action and determine the target value -&gt; </a:t>
            </a:r>
            <a:r>
              <a:rPr lang="en-US" dirty="0">
                <a:latin typeface="+mj-lt"/>
              </a:rPr>
              <a:t>o</a:t>
            </a:r>
            <a:r>
              <a:rPr lang="en-US" dirty="0">
                <a:effectLst/>
                <a:latin typeface="+mj-lt"/>
              </a:rPr>
              <a:t>ver-optimism problem.</a:t>
            </a:r>
            <a:endParaRPr lang="en-US" dirty="0">
              <a:latin typeface="+mj-lt"/>
            </a:endParaRPr>
          </a:p>
        </p:txBody>
      </p:sp>
      <p:sp>
        <p:nvSpPr>
          <p:cNvPr id="11" name="TextBox 10">
            <a:extLst>
              <a:ext uri="{FF2B5EF4-FFF2-40B4-BE49-F238E27FC236}">
                <a16:creationId xmlns:a16="http://schemas.microsoft.com/office/drawing/2014/main" id="{55208DFD-E997-9C84-D3DF-0717F945A7C2}"/>
              </a:ext>
            </a:extLst>
          </p:cNvPr>
          <p:cNvSpPr txBox="1"/>
          <p:nvPr/>
        </p:nvSpPr>
        <p:spPr bwMode="gray">
          <a:xfrm>
            <a:off x="66675" y="6332916"/>
            <a:ext cx="10515600" cy="307777"/>
          </a:xfrm>
          <a:prstGeom prst="rect">
            <a:avLst/>
          </a:prstGeom>
          <a:noFill/>
        </p:spPr>
        <p:txBody>
          <a:bodyPr wrap="square">
            <a:spAutoFit/>
          </a:bodyPr>
          <a:lstStyle/>
          <a:p>
            <a:r>
              <a:rPr lang="en-US" sz="1400" dirty="0"/>
              <a:t>source: https://www.pair.toronto.edu/csc2621-w20/assets/slides/lec5_ddqn.pdf</a:t>
            </a:r>
          </a:p>
        </p:txBody>
      </p:sp>
    </p:spTree>
    <p:extLst>
      <p:ext uri="{BB962C8B-B14F-4D97-AF65-F5344CB8AC3E}">
        <p14:creationId xmlns:p14="http://schemas.microsoft.com/office/powerpoint/2010/main" val="338183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95E3-46BD-C86C-7BAB-FF6493F33929}"/>
              </a:ext>
            </a:extLst>
          </p:cNvPr>
          <p:cNvSpPr>
            <a:spLocks noGrp="1"/>
          </p:cNvSpPr>
          <p:nvPr>
            <p:ph type="title"/>
          </p:nvPr>
        </p:nvSpPr>
        <p:spPr/>
        <p:txBody>
          <a:bodyPr/>
          <a:lstStyle/>
          <a:p>
            <a:r>
              <a:rPr lang="en-US" dirty="0"/>
              <a:t>Double DQN (DDQN)  [van Hasselt 2016]</a:t>
            </a:r>
          </a:p>
        </p:txBody>
      </p:sp>
      <p:sp>
        <p:nvSpPr>
          <p:cNvPr id="3" name="Content Placeholder 2">
            <a:extLst>
              <a:ext uri="{FF2B5EF4-FFF2-40B4-BE49-F238E27FC236}">
                <a16:creationId xmlns:a16="http://schemas.microsoft.com/office/drawing/2014/main" id="{FFE1BAC7-7851-20D7-A40E-64041B016B5B}"/>
              </a:ext>
            </a:extLst>
          </p:cNvPr>
          <p:cNvSpPr>
            <a:spLocks noGrp="1"/>
          </p:cNvSpPr>
          <p:nvPr>
            <p:ph idx="1"/>
          </p:nvPr>
        </p:nvSpPr>
        <p:spPr>
          <a:xfrm>
            <a:off x="478369" y="1213308"/>
            <a:ext cx="11473384" cy="2939592"/>
          </a:xfrm>
        </p:spPr>
        <p:txBody>
          <a:bodyPr/>
          <a:lstStyle/>
          <a:p>
            <a:pPr>
              <a:lnSpc>
                <a:spcPct val="150000"/>
              </a:lnSpc>
            </a:pPr>
            <a:r>
              <a:rPr lang="en-US" dirty="0">
                <a:effectLst/>
                <a:latin typeface="+mj-lt"/>
              </a:rPr>
              <a:t>Combines DQN and Double Q-learning = Double DQN(DDQN):</a:t>
            </a:r>
            <a:br>
              <a:rPr lang="en-US" dirty="0">
                <a:latin typeface="+mj-lt"/>
              </a:rPr>
            </a:br>
            <a:r>
              <a:rPr lang="en-US" dirty="0">
                <a:effectLst/>
                <a:latin typeface="+mj-lt"/>
              </a:rPr>
              <a:t>● Keep online and target networks in DQN, but use Double Q learning style target function by using both networks.</a:t>
            </a:r>
            <a:br>
              <a:rPr lang="en-US" dirty="0">
                <a:latin typeface="+mj-lt"/>
              </a:rPr>
            </a:br>
            <a:r>
              <a:rPr lang="en-US" dirty="0">
                <a:effectLst/>
                <a:latin typeface="+mj-lt"/>
              </a:rPr>
              <a:t>● Minimal possible change to DQN, still compatible with all DQN tricks, i.e., experience replay, target network</a:t>
            </a:r>
            <a:br>
              <a:rPr lang="en-US" dirty="0">
                <a:latin typeface="+mj-lt"/>
              </a:rPr>
            </a:br>
            <a:r>
              <a:rPr lang="en-US" dirty="0">
                <a:effectLst/>
                <a:latin typeface="+mj-lt"/>
              </a:rPr>
              <a:t>● Not additional process or weights are required, reusing the online network</a:t>
            </a:r>
            <a:br>
              <a:rPr lang="en-US" dirty="0">
                <a:latin typeface="+mj-lt"/>
              </a:rPr>
            </a:br>
            <a:r>
              <a:rPr lang="en-US" dirty="0">
                <a:effectLst/>
                <a:latin typeface="+mj-lt"/>
              </a:rPr>
              <a:t>● Less likely to overestimate Q value, thanks to Double Q like target function</a:t>
            </a:r>
            <a:endParaRPr lang="en-US" dirty="0">
              <a:latin typeface="+mj-lt"/>
            </a:endParaRPr>
          </a:p>
        </p:txBody>
      </p:sp>
      <p:sp>
        <p:nvSpPr>
          <p:cNvPr id="4" name="Slide Number Placeholder 3">
            <a:extLst>
              <a:ext uri="{FF2B5EF4-FFF2-40B4-BE49-F238E27FC236}">
                <a16:creationId xmlns:a16="http://schemas.microsoft.com/office/drawing/2014/main" id="{6F78070B-D9E7-C85B-254C-96165BDB19F8}"/>
              </a:ext>
            </a:extLst>
          </p:cNvPr>
          <p:cNvSpPr>
            <a:spLocks noGrp="1"/>
          </p:cNvSpPr>
          <p:nvPr>
            <p:ph type="sldNum" sz="quarter" idx="12"/>
          </p:nvPr>
        </p:nvSpPr>
        <p:spPr/>
        <p:txBody>
          <a:bodyPr/>
          <a:lstStyle/>
          <a:p>
            <a:fld id="{47A777B1-4A66-48BF-8387-31033AC26DFC}" type="slidenum">
              <a:rPr lang="en-US" smtClean="0"/>
              <a:t>57</a:t>
            </a:fld>
            <a:endParaRPr lang="en-US"/>
          </a:p>
        </p:txBody>
      </p:sp>
      <p:pic>
        <p:nvPicPr>
          <p:cNvPr id="6" name="Picture 5">
            <a:extLst>
              <a:ext uri="{FF2B5EF4-FFF2-40B4-BE49-F238E27FC236}">
                <a16:creationId xmlns:a16="http://schemas.microsoft.com/office/drawing/2014/main" id="{9E5F39D5-B533-A3D9-209B-CF18C0C63607}"/>
              </a:ext>
            </a:extLst>
          </p:cNvPr>
          <p:cNvPicPr>
            <a:picLocks noChangeAspect="1"/>
          </p:cNvPicPr>
          <p:nvPr/>
        </p:nvPicPr>
        <p:blipFill>
          <a:blip r:embed="rId3"/>
          <a:stretch>
            <a:fillRect/>
          </a:stretch>
        </p:blipFill>
        <p:spPr>
          <a:xfrm>
            <a:off x="1499133" y="4736745"/>
            <a:ext cx="8520112" cy="907947"/>
          </a:xfrm>
          <a:prstGeom prst="rect">
            <a:avLst/>
          </a:prstGeom>
        </p:spPr>
      </p:pic>
      <p:sp>
        <p:nvSpPr>
          <p:cNvPr id="10" name="Content Placeholder 2">
            <a:extLst>
              <a:ext uri="{FF2B5EF4-FFF2-40B4-BE49-F238E27FC236}">
                <a16:creationId xmlns:a16="http://schemas.microsoft.com/office/drawing/2014/main" id="{017C854E-F068-28EB-6233-3F7E5BE821B9}"/>
              </a:ext>
            </a:extLst>
          </p:cNvPr>
          <p:cNvSpPr txBox="1">
            <a:spLocks/>
          </p:cNvSpPr>
          <p:nvPr/>
        </p:nvSpPr>
        <p:spPr bwMode="gray">
          <a:xfrm>
            <a:off x="119062" y="6228537"/>
            <a:ext cx="10429875" cy="610424"/>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marL="171450" indent="-171450">
              <a:lnSpc>
                <a:spcPct val="100000"/>
              </a:lnSpc>
              <a:buFont typeface="Arial" panose="020B0604020202020204" pitchFamily="34" charset="0"/>
              <a:buChar char="•"/>
            </a:pPr>
            <a:r>
              <a:rPr lang="en-US" sz="1100" dirty="0"/>
              <a:t>Van Hasselt, </a:t>
            </a:r>
            <a:r>
              <a:rPr lang="en-US" sz="1100" dirty="0" err="1"/>
              <a:t>Hado</a:t>
            </a:r>
            <a:r>
              <a:rPr lang="en-US" sz="1100" dirty="0"/>
              <a:t>, Arthur </a:t>
            </a:r>
            <a:r>
              <a:rPr lang="en-US" sz="1100" dirty="0" err="1"/>
              <a:t>Guez</a:t>
            </a:r>
            <a:r>
              <a:rPr lang="en-US" sz="1100" dirty="0"/>
              <a:t>, and David Silver. "Deep reinforcement learning with double q-learning." </a:t>
            </a:r>
            <a:r>
              <a:rPr lang="en-US" sz="1100" i="1" dirty="0"/>
              <a:t>Proceedings of the AAAI conference on artificial intelligence</a:t>
            </a:r>
            <a:r>
              <a:rPr lang="en-US" sz="1100" dirty="0"/>
              <a:t>. Vol. 30. No. 1. 2016.</a:t>
            </a:r>
          </a:p>
          <a:p>
            <a:pPr marL="171450" indent="-171450">
              <a:lnSpc>
                <a:spcPct val="100000"/>
              </a:lnSpc>
              <a:buFont typeface="Arial" panose="020B0604020202020204" pitchFamily="34" charset="0"/>
              <a:buChar char="•"/>
            </a:pPr>
            <a:r>
              <a:rPr lang="en-US" sz="1100" dirty="0"/>
              <a:t>source: https://www.pair.toronto.edu/csc2621-w20/assets/slides/lec5_ddqn.pdf</a:t>
            </a:r>
          </a:p>
        </p:txBody>
      </p:sp>
    </p:spTree>
    <p:extLst>
      <p:ext uri="{BB962C8B-B14F-4D97-AF65-F5344CB8AC3E}">
        <p14:creationId xmlns:p14="http://schemas.microsoft.com/office/powerpoint/2010/main" val="2550427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A0394-D14E-AA45-49F3-C9562B2C1F34}"/>
              </a:ext>
            </a:extLst>
          </p:cNvPr>
          <p:cNvSpPr>
            <a:spLocks noGrp="1"/>
          </p:cNvSpPr>
          <p:nvPr>
            <p:ph type="title"/>
          </p:nvPr>
        </p:nvSpPr>
        <p:spPr/>
        <p:txBody>
          <a:bodyPr/>
          <a:lstStyle/>
          <a:p>
            <a:r>
              <a:rPr lang="en-US" dirty="0"/>
              <a:t>Double DQN – Training Process</a:t>
            </a:r>
          </a:p>
        </p:txBody>
      </p:sp>
      <p:sp>
        <p:nvSpPr>
          <p:cNvPr id="4" name="Slide Number Placeholder 3">
            <a:extLst>
              <a:ext uri="{FF2B5EF4-FFF2-40B4-BE49-F238E27FC236}">
                <a16:creationId xmlns:a16="http://schemas.microsoft.com/office/drawing/2014/main" id="{EDB7642E-825F-BE1D-19BD-C822E7951E97}"/>
              </a:ext>
            </a:extLst>
          </p:cNvPr>
          <p:cNvSpPr>
            <a:spLocks noGrp="1"/>
          </p:cNvSpPr>
          <p:nvPr>
            <p:ph type="sldNum" sz="quarter" idx="12"/>
          </p:nvPr>
        </p:nvSpPr>
        <p:spPr/>
        <p:txBody>
          <a:bodyPr/>
          <a:lstStyle/>
          <a:p>
            <a:fld id="{47A777B1-4A66-48BF-8387-31033AC26DFC}" type="slidenum">
              <a:rPr lang="en-US" smtClean="0"/>
              <a:t>58</a:t>
            </a:fld>
            <a:endParaRPr lang="en-US"/>
          </a:p>
        </p:txBody>
      </p:sp>
      <p:sp>
        <p:nvSpPr>
          <p:cNvPr id="8" name="Rectangle: Rounded Corners 7">
            <a:extLst>
              <a:ext uri="{FF2B5EF4-FFF2-40B4-BE49-F238E27FC236}">
                <a16:creationId xmlns:a16="http://schemas.microsoft.com/office/drawing/2014/main" id="{7D735AA6-E38E-47A8-9D00-43A7B296FE1E}"/>
              </a:ext>
            </a:extLst>
          </p:cNvPr>
          <p:cNvSpPr/>
          <p:nvPr/>
        </p:nvSpPr>
        <p:spPr bwMode="gray">
          <a:xfrm>
            <a:off x="571535" y="1859346"/>
            <a:ext cx="2351190" cy="921864"/>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Experience replay collects training samples by interacting with the environment</a:t>
            </a:r>
          </a:p>
        </p:txBody>
      </p:sp>
      <p:sp>
        <p:nvSpPr>
          <p:cNvPr id="9" name="Rectangle: Rounded Corners 8">
            <a:extLst>
              <a:ext uri="{FF2B5EF4-FFF2-40B4-BE49-F238E27FC236}">
                <a16:creationId xmlns:a16="http://schemas.microsoft.com/office/drawing/2014/main" id="{453A2798-5126-88D0-B97E-26B01DCFBDB5}"/>
              </a:ext>
            </a:extLst>
          </p:cNvPr>
          <p:cNvSpPr/>
          <p:nvPr/>
        </p:nvSpPr>
        <p:spPr bwMode="gray">
          <a:xfrm>
            <a:off x="3772440" y="1934911"/>
            <a:ext cx="2278184"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Sample a random batch of data from the replay buffer</a:t>
            </a:r>
          </a:p>
        </p:txBody>
      </p:sp>
      <p:sp>
        <p:nvSpPr>
          <p:cNvPr id="11" name="Rectangle: Rounded Corners 10">
            <a:extLst>
              <a:ext uri="{FF2B5EF4-FFF2-40B4-BE49-F238E27FC236}">
                <a16:creationId xmlns:a16="http://schemas.microsoft.com/office/drawing/2014/main" id="{C4EB5D11-AAC5-3666-314D-6C5B73864379}"/>
              </a:ext>
            </a:extLst>
          </p:cNvPr>
          <p:cNvSpPr/>
          <p:nvPr/>
        </p:nvSpPr>
        <p:spPr bwMode="gray">
          <a:xfrm>
            <a:off x="10032610" y="4469236"/>
            <a:ext cx="1760806"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Compute loss</a:t>
            </a:r>
          </a:p>
        </p:txBody>
      </p:sp>
      <p:sp>
        <p:nvSpPr>
          <p:cNvPr id="12" name="Rectangle: Rounded Corners 11">
            <a:extLst>
              <a:ext uri="{FF2B5EF4-FFF2-40B4-BE49-F238E27FC236}">
                <a16:creationId xmlns:a16="http://schemas.microsoft.com/office/drawing/2014/main" id="{91242A83-FF19-BBAF-709A-D32EED010AA1}"/>
              </a:ext>
            </a:extLst>
          </p:cNvPr>
          <p:cNvSpPr/>
          <p:nvPr/>
        </p:nvSpPr>
        <p:spPr bwMode="gray">
          <a:xfrm>
            <a:off x="5396203" y="4469235"/>
            <a:ext cx="2278184" cy="750277"/>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Train Q-Network</a:t>
            </a:r>
          </a:p>
          <a:p>
            <a:pPr algn="ctr">
              <a:spcBef>
                <a:spcPts val="300"/>
              </a:spcBef>
              <a:spcAft>
                <a:spcPts val="300"/>
              </a:spcAft>
              <a:buClr>
                <a:schemeClr val="accent1"/>
              </a:buClr>
              <a:buSzPct val="90000"/>
            </a:pPr>
            <a:r>
              <a:rPr lang="en-US" sz="1200" dirty="0"/>
              <a:t>Keep Target-Network fixed</a:t>
            </a:r>
          </a:p>
        </p:txBody>
      </p:sp>
      <p:sp>
        <p:nvSpPr>
          <p:cNvPr id="13" name="Rectangle: Rounded Corners 12">
            <a:extLst>
              <a:ext uri="{FF2B5EF4-FFF2-40B4-BE49-F238E27FC236}">
                <a16:creationId xmlns:a16="http://schemas.microsoft.com/office/drawing/2014/main" id="{4E545F50-81E7-9E31-1342-483C40F18BAF}"/>
              </a:ext>
            </a:extLst>
          </p:cNvPr>
          <p:cNvSpPr/>
          <p:nvPr/>
        </p:nvSpPr>
        <p:spPr bwMode="gray">
          <a:xfrm>
            <a:off x="608039" y="4383443"/>
            <a:ext cx="2278184" cy="921864"/>
          </a:xfrm>
          <a:prstGeom prst="roundRect">
            <a:avLst/>
          </a:prstGeom>
          <a:solidFill>
            <a:schemeClr val="accent3">
              <a:lumMod val="40000"/>
              <a:lumOff val="60000"/>
            </a:schemeClr>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Every T steps, overwrite the Target-Network weights with the source Q-Network weights</a:t>
            </a:r>
          </a:p>
        </p:txBody>
      </p:sp>
      <p:sp>
        <p:nvSpPr>
          <p:cNvPr id="14" name="Rectangle: Rounded Corners 13">
            <a:extLst>
              <a:ext uri="{FF2B5EF4-FFF2-40B4-BE49-F238E27FC236}">
                <a16:creationId xmlns:a16="http://schemas.microsoft.com/office/drawing/2014/main" id="{7311F01E-6AAE-4568-5E31-8414206E41F9}"/>
              </a:ext>
            </a:extLst>
          </p:cNvPr>
          <p:cNvSpPr/>
          <p:nvPr/>
        </p:nvSpPr>
        <p:spPr bwMode="gray">
          <a:xfrm>
            <a:off x="7674387" y="1445764"/>
            <a:ext cx="2278184" cy="746240"/>
          </a:xfrm>
          <a:prstGeom prst="roundRect">
            <a:avLst/>
          </a:prstGeom>
          <a:solidFill>
            <a:schemeClr val="accent3">
              <a:lumMod val="40000"/>
              <a:lumOff val="60000"/>
            </a:schemeClr>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Predict Q-Values on</a:t>
            </a:r>
          </a:p>
          <a:p>
            <a:pPr algn="ctr">
              <a:spcBef>
                <a:spcPts val="300"/>
              </a:spcBef>
              <a:spcAft>
                <a:spcPts val="300"/>
              </a:spcAft>
              <a:buClr>
                <a:schemeClr val="accent1"/>
              </a:buClr>
              <a:buSzPct val="90000"/>
            </a:pPr>
            <a:r>
              <a:rPr lang="en-US" sz="1200" dirty="0"/>
              <a:t>Source Network</a:t>
            </a:r>
          </a:p>
        </p:txBody>
      </p:sp>
      <p:sp>
        <p:nvSpPr>
          <p:cNvPr id="15" name="Rectangle: Rounded Corners 14">
            <a:extLst>
              <a:ext uri="{FF2B5EF4-FFF2-40B4-BE49-F238E27FC236}">
                <a16:creationId xmlns:a16="http://schemas.microsoft.com/office/drawing/2014/main" id="{2FC46B6F-9BCF-623E-F75B-E124E68F91CF}"/>
              </a:ext>
            </a:extLst>
          </p:cNvPr>
          <p:cNvSpPr/>
          <p:nvPr/>
        </p:nvSpPr>
        <p:spPr bwMode="gray">
          <a:xfrm>
            <a:off x="7674387" y="2522137"/>
            <a:ext cx="2278184" cy="746240"/>
          </a:xfrm>
          <a:prstGeom prst="round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buClr>
                <a:schemeClr val="accent1"/>
              </a:buClr>
              <a:buSzPct val="90000"/>
            </a:pPr>
            <a:r>
              <a:rPr lang="en-US" sz="1200" dirty="0"/>
              <a:t>Predict Q-Values on</a:t>
            </a:r>
          </a:p>
          <a:p>
            <a:pPr algn="ctr">
              <a:spcBef>
                <a:spcPts val="300"/>
              </a:spcBef>
              <a:spcAft>
                <a:spcPts val="300"/>
              </a:spcAft>
              <a:buClr>
                <a:schemeClr val="accent1"/>
              </a:buClr>
              <a:buSzPct val="90000"/>
            </a:pPr>
            <a:r>
              <a:rPr lang="en-US" sz="1200" dirty="0"/>
              <a:t>Target-Network</a:t>
            </a:r>
          </a:p>
        </p:txBody>
      </p:sp>
      <p:grpSp>
        <p:nvGrpSpPr>
          <p:cNvPr id="18" name="Group 17">
            <a:extLst>
              <a:ext uri="{FF2B5EF4-FFF2-40B4-BE49-F238E27FC236}">
                <a16:creationId xmlns:a16="http://schemas.microsoft.com/office/drawing/2014/main" id="{8366D15C-E242-D591-6C86-72167BDD0FF0}"/>
              </a:ext>
            </a:extLst>
          </p:cNvPr>
          <p:cNvGrpSpPr/>
          <p:nvPr/>
        </p:nvGrpSpPr>
        <p:grpSpPr>
          <a:xfrm>
            <a:off x="917597" y="3428219"/>
            <a:ext cx="274320" cy="274320"/>
            <a:chOff x="917596" y="2920634"/>
            <a:chExt cx="274320" cy="274320"/>
          </a:xfrm>
        </p:grpSpPr>
        <p:sp>
          <p:nvSpPr>
            <p:cNvPr id="17" name="Oval 16">
              <a:extLst>
                <a:ext uri="{FF2B5EF4-FFF2-40B4-BE49-F238E27FC236}">
                  <a16:creationId xmlns:a16="http://schemas.microsoft.com/office/drawing/2014/main" id="{552E68CF-EA8C-0253-A352-E1C37CA3B183}"/>
                </a:ext>
              </a:extLst>
            </p:cNvPr>
            <p:cNvSpPr/>
            <p:nvPr/>
          </p:nvSpPr>
          <p:spPr bwMode="gray">
            <a:xfrm>
              <a:off x="917596" y="2920634"/>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Oval 15">
              <a:extLst>
                <a:ext uri="{FF2B5EF4-FFF2-40B4-BE49-F238E27FC236}">
                  <a16:creationId xmlns:a16="http://schemas.microsoft.com/office/drawing/2014/main" id="{D31795FB-1693-3D97-618B-C91FEDD943A6}"/>
                </a:ext>
              </a:extLst>
            </p:cNvPr>
            <p:cNvSpPr/>
            <p:nvPr/>
          </p:nvSpPr>
          <p:spPr bwMode="gray">
            <a:xfrm>
              <a:off x="986176" y="298921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19" name="Diamond 18">
            <a:extLst>
              <a:ext uri="{FF2B5EF4-FFF2-40B4-BE49-F238E27FC236}">
                <a16:creationId xmlns:a16="http://schemas.microsoft.com/office/drawing/2014/main" id="{35AE0547-1DDF-1EEC-4379-E5E722083D83}"/>
              </a:ext>
            </a:extLst>
          </p:cNvPr>
          <p:cNvSpPr/>
          <p:nvPr/>
        </p:nvSpPr>
        <p:spPr bwMode="gray">
          <a:xfrm>
            <a:off x="1609970" y="3376248"/>
            <a:ext cx="274321" cy="388034"/>
          </a:xfrm>
          <a:prstGeom prst="diamond">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483841EB-DDEF-CC89-2EAC-3BC4E0646B24}"/>
              </a:ext>
            </a:extLst>
          </p:cNvPr>
          <p:cNvCxnSpPr>
            <a:stCxn id="19" idx="1"/>
            <a:endCxn id="17" idx="6"/>
          </p:cNvCxnSpPr>
          <p:nvPr/>
        </p:nvCxnSpPr>
        <p:spPr bwMode="gray">
          <a:xfrm flipH="1" flipV="1">
            <a:off x="1191917" y="3565379"/>
            <a:ext cx="418053" cy="48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456A5A04-F3CD-8C9A-6EF1-CBC973A796E5}"/>
              </a:ext>
            </a:extLst>
          </p:cNvPr>
          <p:cNvCxnSpPr>
            <a:cxnSpLocks/>
            <a:stCxn id="13" idx="0"/>
            <a:endCxn id="19" idx="2"/>
          </p:cNvCxnSpPr>
          <p:nvPr/>
        </p:nvCxnSpPr>
        <p:spPr bwMode="gray">
          <a:xfrm flipV="1">
            <a:off x="1747131" y="3764282"/>
            <a:ext cx="0" cy="61916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64BEAC6D-F12E-4A98-4F96-14D53FDB7D55}"/>
              </a:ext>
            </a:extLst>
          </p:cNvPr>
          <p:cNvCxnSpPr>
            <a:cxnSpLocks/>
            <a:stCxn id="19" idx="0"/>
            <a:endCxn id="8" idx="2"/>
          </p:cNvCxnSpPr>
          <p:nvPr/>
        </p:nvCxnSpPr>
        <p:spPr bwMode="gray">
          <a:xfrm flipH="1" flipV="1">
            <a:off x="1747130" y="2781210"/>
            <a:ext cx="1" cy="59503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718DC3F3-D7BD-AFA0-18B5-CF99BB222E65}"/>
              </a:ext>
            </a:extLst>
          </p:cNvPr>
          <p:cNvCxnSpPr>
            <a:cxnSpLocks/>
            <a:stCxn id="8" idx="3"/>
            <a:endCxn id="9" idx="1"/>
          </p:cNvCxnSpPr>
          <p:nvPr/>
        </p:nvCxnSpPr>
        <p:spPr bwMode="gray">
          <a:xfrm flipV="1">
            <a:off x="2922725" y="2310050"/>
            <a:ext cx="849715" cy="1022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87C18268-2915-6973-72AB-57F774DDEEFD}"/>
              </a:ext>
            </a:extLst>
          </p:cNvPr>
          <p:cNvSpPr/>
          <p:nvPr/>
        </p:nvSpPr>
        <p:spPr bwMode="gray">
          <a:xfrm>
            <a:off x="1678550" y="130860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9" name="Straight Arrow Connector 38">
            <a:extLst>
              <a:ext uri="{FF2B5EF4-FFF2-40B4-BE49-F238E27FC236}">
                <a16:creationId xmlns:a16="http://schemas.microsoft.com/office/drawing/2014/main" id="{F2E17FD1-A2D8-0840-E39F-20E4E89EEC41}"/>
              </a:ext>
            </a:extLst>
          </p:cNvPr>
          <p:cNvCxnSpPr>
            <a:cxnSpLocks/>
            <a:stCxn id="38" idx="4"/>
            <a:endCxn id="8" idx="0"/>
          </p:cNvCxnSpPr>
          <p:nvPr/>
        </p:nvCxnSpPr>
        <p:spPr bwMode="gray">
          <a:xfrm>
            <a:off x="1747130" y="1445764"/>
            <a:ext cx="0" cy="4135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B52FD4EE-5F07-C18B-71D9-E65848F21213}"/>
              </a:ext>
            </a:extLst>
          </p:cNvPr>
          <p:cNvCxnSpPr>
            <a:cxnSpLocks/>
            <a:stCxn id="9" idx="3"/>
          </p:cNvCxnSpPr>
          <p:nvPr/>
        </p:nvCxnSpPr>
        <p:spPr bwMode="gray">
          <a:xfrm flipV="1">
            <a:off x="6050624" y="2310049"/>
            <a:ext cx="8422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0287A8C9-F36E-E0DD-4AC0-633E41719279}"/>
              </a:ext>
            </a:extLst>
          </p:cNvPr>
          <p:cNvSpPr/>
          <p:nvPr/>
        </p:nvSpPr>
        <p:spPr bwMode="gray">
          <a:xfrm>
            <a:off x="6885030" y="1828558"/>
            <a:ext cx="93785" cy="921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50" name="Straight Arrow Connector 49">
            <a:extLst>
              <a:ext uri="{FF2B5EF4-FFF2-40B4-BE49-F238E27FC236}">
                <a16:creationId xmlns:a16="http://schemas.microsoft.com/office/drawing/2014/main" id="{0397AF95-B98E-AB8C-9A74-22E56FE36F13}"/>
              </a:ext>
            </a:extLst>
          </p:cNvPr>
          <p:cNvCxnSpPr>
            <a:cxnSpLocks/>
            <a:stCxn id="49" idx="3"/>
            <a:endCxn id="14" idx="1"/>
          </p:cNvCxnSpPr>
          <p:nvPr/>
        </p:nvCxnSpPr>
        <p:spPr bwMode="gray">
          <a:xfrm flipV="1">
            <a:off x="6978815" y="1818884"/>
            <a:ext cx="695572" cy="47060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51C344E1-85DD-366C-F837-A2172E52A198}"/>
              </a:ext>
            </a:extLst>
          </p:cNvPr>
          <p:cNvCxnSpPr>
            <a:cxnSpLocks/>
            <a:stCxn id="49" idx="3"/>
            <a:endCxn id="15" idx="1"/>
          </p:cNvCxnSpPr>
          <p:nvPr/>
        </p:nvCxnSpPr>
        <p:spPr bwMode="gray">
          <a:xfrm>
            <a:off x="6978815" y="2289490"/>
            <a:ext cx="695572" cy="60576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9" name="Rectangle 58">
            <a:extLst>
              <a:ext uri="{FF2B5EF4-FFF2-40B4-BE49-F238E27FC236}">
                <a16:creationId xmlns:a16="http://schemas.microsoft.com/office/drawing/2014/main" id="{85D6842B-8D3D-48C6-594D-919B097669D5}"/>
              </a:ext>
            </a:extLst>
          </p:cNvPr>
          <p:cNvSpPr/>
          <p:nvPr/>
        </p:nvSpPr>
        <p:spPr bwMode="gray">
          <a:xfrm>
            <a:off x="10561850" y="1781557"/>
            <a:ext cx="93785" cy="921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60" name="Straight Arrow Connector 59">
            <a:extLst>
              <a:ext uri="{FF2B5EF4-FFF2-40B4-BE49-F238E27FC236}">
                <a16:creationId xmlns:a16="http://schemas.microsoft.com/office/drawing/2014/main" id="{46AD6BB1-8612-B6E9-CB9D-65417E7E1F07}"/>
              </a:ext>
            </a:extLst>
          </p:cNvPr>
          <p:cNvCxnSpPr>
            <a:cxnSpLocks/>
            <a:stCxn id="14" idx="3"/>
            <a:endCxn id="59" idx="1"/>
          </p:cNvCxnSpPr>
          <p:nvPr/>
        </p:nvCxnSpPr>
        <p:spPr bwMode="gray">
          <a:xfrm>
            <a:off x="9952571" y="1818884"/>
            <a:ext cx="609279" cy="42360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F70A39B9-EE06-3343-201D-17F81B0A2FBE}"/>
              </a:ext>
            </a:extLst>
          </p:cNvPr>
          <p:cNvCxnSpPr>
            <a:cxnSpLocks/>
            <a:stCxn id="15" idx="3"/>
            <a:endCxn id="59" idx="1"/>
          </p:cNvCxnSpPr>
          <p:nvPr/>
        </p:nvCxnSpPr>
        <p:spPr bwMode="gray">
          <a:xfrm flipV="1">
            <a:off x="9952571" y="2242489"/>
            <a:ext cx="609279" cy="6527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Connector: Elbow 67">
            <a:extLst>
              <a:ext uri="{FF2B5EF4-FFF2-40B4-BE49-F238E27FC236}">
                <a16:creationId xmlns:a16="http://schemas.microsoft.com/office/drawing/2014/main" id="{8AC7F19C-5BB3-3FA1-E763-A801BAB2E8A8}"/>
              </a:ext>
            </a:extLst>
          </p:cNvPr>
          <p:cNvCxnSpPr>
            <a:cxnSpLocks/>
            <a:stCxn id="59" idx="3"/>
            <a:endCxn id="11" idx="0"/>
          </p:cNvCxnSpPr>
          <p:nvPr/>
        </p:nvCxnSpPr>
        <p:spPr bwMode="gray">
          <a:xfrm>
            <a:off x="10655635" y="2242489"/>
            <a:ext cx="257378" cy="2226747"/>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E126FE97-B734-588F-1AFF-F0E6B340E24E}"/>
              </a:ext>
            </a:extLst>
          </p:cNvPr>
          <p:cNvCxnSpPr>
            <a:cxnSpLocks/>
            <a:stCxn id="11" idx="1"/>
            <a:endCxn id="12" idx="3"/>
          </p:cNvCxnSpPr>
          <p:nvPr/>
        </p:nvCxnSpPr>
        <p:spPr bwMode="gray">
          <a:xfrm flipH="1" flipV="1">
            <a:off x="7674387" y="4844374"/>
            <a:ext cx="2358223"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7DE07256-95ED-8C89-B9D1-4819F6A8A1B5}"/>
              </a:ext>
            </a:extLst>
          </p:cNvPr>
          <p:cNvCxnSpPr>
            <a:cxnSpLocks/>
            <a:stCxn id="12" idx="1"/>
            <a:endCxn id="13" idx="3"/>
          </p:cNvCxnSpPr>
          <p:nvPr/>
        </p:nvCxnSpPr>
        <p:spPr bwMode="gray">
          <a:xfrm flipH="1">
            <a:off x="2886223" y="4844374"/>
            <a:ext cx="2509980"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3567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BFEA16E-0C6B-7D91-EC11-CFAFA56927BC}"/>
              </a:ext>
            </a:extLst>
          </p:cNvPr>
          <p:cNvSpPr>
            <a:spLocks noGrp="1"/>
          </p:cNvSpPr>
          <p:nvPr>
            <p:ph type="body" sz="quarter" idx="11"/>
          </p:nvPr>
        </p:nvSpPr>
        <p:spPr/>
        <p:txBody>
          <a:bodyPr/>
          <a:lstStyle/>
          <a:p>
            <a:endParaRPr lang="en-US" dirty="0"/>
          </a:p>
        </p:txBody>
      </p:sp>
      <p:sp>
        <p:nvSpPr>
          <p:cNvPr id="2" name="Title 1">
            <a:extLst>
              <a:ext uri="{FF2B5EF4-FFF2-40B4-BE49-F238E27FC236}">
                <a16:creationId xmlns:a16="http://schemas.microsoft.com/office/drawing/2014/main" id="{2D7F6CAE-1FF8-D25D-6C33-A3F69C6297CA}"/>
              </a:ext>
            </a:extLst>
          </p:cNvPr>
          <p:cNvSpPr>
            <a:spLocks noGrp="1"/>
          </p:cNvSpPr>
          <p:nvPr>
            <p:ph type="ctrTitle"/>
          </p:nvPr>
        </p:nvSpPr>
        <p:spPr>
          <a:xfrm>
            <a:off x="478367" y="4805681"/>
            <a:ext cx="11228919" cy="664894"/>
          </a:xfrm>
        </p:spPr>
        <p:txBody>
          <a:bodyPr/>
          <a:lstStyle/>
          <a:p>
            <a:r>
              <a:rPr lang="en-US" dirty="0"/>
              <a:t>Our recent research</a:t>
            </a:r>
          </a:p>
        </p:txBody>
      </p:sp>
      <p:sp>
        <p:nvSpPr>
          <p:cNvPr id="4" name="Slide Number Placeholder 3">
            <a:extLst>
              <a:ext uri="{FF2B5EF4-FFF2-40B4-BE49-F238E27FC236}">
                <a16:creationId xmlns:a16="http://schemas.microsoft.com/office/drawing/2014/main" id="{E2CE8F40-B3A5-93BA-67B8-B21BC1CCE82B}"/>
              </a:ext>
            </a:extLst>
          </p:cNvPr>
          <p:cNvSpPr>
            <a:spLocks noGrp="1"/>
          </p:cNvSpPr>
          <p:nvPr>
            <p:ph type="sldNum" sz="quarter" idx="4294967295"/>
          </p:nvPr>
        </p:nvSpPr>
        <p:spPr>
          <a:xfrm>
            <a:off x="11420475" y="6486525"/>
            <a:ext cx="771525" cy="260350"/>
          </a:xfrm>
        </p:spPr>
        <p:txBody>
          <a:bodyPr/>
          <a:lstStyle/>
          <a:p>
            <a:fld id="{47A777B1-4A66-48BF-8387-31033AC26DFC}" type="slidenum">
              <a:rPr lang="en-US" smtClean="0"/>
              <a:t>59</a:t>
            </a:fld>
            <a:endParaRPr lang="en-US"/>
          </a:p>
        </p:txBody>
      </p:sp>
    </p:spTree>
    <p:extLst>
      <p:ext uri="{BB962C8B-B14F-4D97-AF65-F5344CB8AC3E}">
        <p14:creationId xmlns:p14="http://schemas.microsoft.com/office/powerpoint/2010/main" val="33083247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p:txBody>
          <a:bodyPr/>
          <a:lstStyle/>
          <a:p>
            <a:r>
              <a:rPr lang="en-US" dirty="0"/>
              <a:t>Reinforcement Learning</a:t>
            </a:r>
          </a:p>
        </p:txBody>
      </p:sp>
    </p:spTree>
    <p:extLst>
      <p:ext uri="{BB962C8B-B14F-4D97-AF65-F5344CB8AC3E}">
        <p14:creationId xmlns:p14="http://schemas.microsoft.com/office/powerpoint/2010/main" val="299908991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008AE52-F715-30BB-4EA7-CED422EFE166}"/>
              </a:ext>
            </a:extLst>
          </p:cNvPr>
          <p:cNvSpPr>
            <a:spLocks noGrp="1"/>
          </p:cNvSpPr>
          <p:nvPr>
            <p:ph type="body" sz="quarter" idx="11"/>
          </p:nvPr>
        </p:nvSpPr>
        <p:spPr/>
        <p:txBody>
          <a:bodyPr/>
          <a:lstStyle/>
          <a:p>
            <a:endParaRPr lang="en-US" dirty="0"/>
          </a:p>
        </p:txBody>
      </p:sp>
      <p:sp>
        <p:nvSpPr>
          <p:cNvPr id="5" name="Title 4">
            <a:extLst>
              <a:ext uri="{FF2B5EF4-FFF2-40B4-BE49-F238E27FC236}">
                <a16:creationId xmlns:a16="http://schemas.microsoft.com/office/drawing/2014/main" id="{EC39DB70-9B31-CA8B-8717-B01A8CAD9F29}"/>
              </a:ext>
            </a:extLst>
          </p:cNvPr>
          <p:cNvSpPr>
            <a:spLocks noGrp="1"/>
          </p:cNvSpPr>
          <p:nvPr>
            <p:ph type="ctrTitle"/>
          </p:nvPr>
        </p:nvSpPr>
        <p:spPr>
          <a:xfrm>
            <a:off x="478365" y="3902392"/>
            <a:ext cx="11228919" cy="1116235"/>
          </a:xfrm>
        </p:spPr>
        <p:txBody>
          <a:bodyPr/>
          <a:lstStyle/>
          <a:p>
            <a:r>
              <a:rPr lang="en-US" sz="2800" dirty="0"/>
              <a:t>Reinforcement Learning for Market Economy Optimization</a:t>
            </a:r>
            <a:br>
              <a:rPr lang="en-US" sz="2800" dirty="0"/>
            </a:br>
            <a:r>
              <a:rPr lang="en-US" sz="2800" dirty="0" err="1"/>
              <a:t>Akshay</a:t>
            </a:r>
            <a:r>
              <a:rPr lang="en-US" sz="2800" dirty="0"/>
              <a:t> </a:t>
            </a:r>
            <a:r>
              <a:rPr lang="en-US" sz="2800" dirty="0" err="1"/>
              <a:t>Gudi</a:t>
            </a:r>
            <a:r>
              <a:rPr lang="en-US" sz="2800" dirty="0"/>
              <a:t> – Internship SAP &amp; SAM</a:t>
            </a:r>
            <a:endParaRPr lang="en-US" dirty="0"/>
          </a:p>
        </p:txBody>
      </p:sp>
      <p:sp>
        <p:nvSpPr>
          <p:cNvPr id="4" name="Slide Number Placeholder 3">
            <a:extLst>
              <a:ext uri="{FF2B5EF4-FFF2-40B4-BE49-F238E27FC236}">
                <a16:creationId xmlns:a16="http://schemas.microsoft.com/office/drawing/2014/main" id="{B5FAD786-AD4D-4527-BF80-A3AB9C3BBB05}"/>
              </a:ext>
            </a:extLst>
          </p:cNvPr>
          <p:cNvSpPr>
            <a:spLocks noGrp="1"/>
          </p:cNvSpPr>
          <p:nvPr>
            <p:ph type="sldNum" sz="quarter" idx="4294967295"/>
          </p:nvPr>
        </p:nvSpPr>
        <p:spPr>
          <a:xfrm>
            <a:off x="11420475" y="6486525"/>
            <a:ext cx="771525" cy="260350"/>
          </a:xfrm>
        </p:spPr>
        <p:txBody>
          <a:bodyPr/>
          <a:lstStyle/>
          <a:p>
            <a:fld id="{47A777B1-4A66-48BF-8387-31033AC26DFC}" type="slidenum">
              <a:rPr lang="en-US" smtClean="0"/>
              <a:t>60</a:t>
            </a:fld>
            <a:endParaRPr lang="en-US"/>
          </a:p>
        </p:txBody>
      </p:sp>
    </p:spTree>
    <p:extLst>
      <p:ext uri="{BB962C8B-B14F-4D97-AF65-F5344CB8AC3E}">
        <p14:creationId xmlns:p14="http://schemas.microsoft.com/office/powerpoint/2010/main" val="8328037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0CF2-D36D-6D8B-DBEC-153A1DF9026B}"/>
              </a:ext>
            </a:extLst>
          </p:cNvPr>
          <p:cNvSpPr>
            <a:spLocks noGrp="1"/>
          </p:cNvSpPr>
          <p:nvPr>
            <p:ph type="title"/>
          </p:nvPr>
        </p:nvSpPr>
        <p:spPr>
          <a:xfrm>
            <a:off x="478369" y="144001"/>
            <a:ext cx="9169401" cy="514738"/>
          </a:xfrm>
        </p:spPr>
        <p:txBody>
          <a:bodyPr/>
          <a:lstStyle/>
          <a:p>
            <a:r>
              <a:rPr lang="en-US" sz="2400" dirty="0"/>
              <a:t>Reinforcement Learning for Market Economy Optimization</a:t>
            </a:r>
            <a:endParaRPr lang="en-US" dirty="0"/>
          </a:p>
        </p:txBody>
      </p:sp>
      <p:sp>
        <p:nvSpPr>
          <p:cNvPr id="4" name="Slide Number Placeholder 3">
            <a:extLst>
              <a:ext uri="{FF2B5EF4-FFF2-40B4-BE49-F238E27FC236}">
                <a16:creationId xmlns:a16="http://schemas.microsoft.com/office/drawing/2014/main" id="{48D894AC-BA12-0D4D-B644-B5B3A21242EB}"/>
              </a:ext>
            </a:extLst>
          </p:cNvPr>
          <p:cNvSpPr>
            <a:spLocks noGrp="1"/>
          </p:cNvSpPr>
          <p:nvPr>
            <p:ph type="sldNum" sz="quarter" idx="12"/>
          </p:nvPr>
        </p:nvSpPr>
        <p:spPr/>
        <p:txBody>
          <a:bodyPr/>
          <a:lstStyle/>
          <a:p>
            <a:fld id="{47A777B1-4A66-48BF-8387-31033AC26DFC}" type="slidenum">
              <a:rPr lang="en-US" smtClean="0"/>
              <a:t>61</a:t>
            </a:fld>
            <a:endParaRPr lang="en-US"/>
          </a:p>
        </p:txBody>
      </p:sp>
      <p:pic>
        <p:nvPicPr>
          <p:cNvPr id="5" name="Google Shape;61;p14">
            <a:extLst>
              <a:ext uri="{FF2B5EF4-FFF2-40B4-BE49-F238E27FC236}">
                <a16:creationId xmlns:a16="http://schemas.microsoft.com/office/drawing/2014/main" id="{4B630363-6DA1-5FBF-5513-996848C1E1A5}"/>
              </a:ext>
            </a:extLst>
          </p:cNvPr>
          <p:cNvPicPr preferRelativeResize="0">
            <a:picLocks noGrp="1"/>
          </p:cNvPicPr>
          <p:nvPr>
            <p:ph idx="1"/>
          </p:nvPr>
        </p:nvPicPr>
        <p:blipFill>
          <a:blip r:embed="rId2">
            <a:alphaModFix/>
          </a:blip>
          <a:stretch>
            <a:fillRect/>
          </a:stretch>
        </p:blipFill>
        <p:spPr>
          <a:xfrm>
            <a:off x="5016103" y="1021419"/>
            <a:ext cx="7141630" cy="5235575"/>
          </a:xfrm>
          <a:prstGeom prst="rect">
            <a:avLst/>
          </a:prstGeom>
          <a:noFill/>
          <a:ln>
            <a:noFill/>
          </a:ln>
        </p:spPr>
      </p:pic>
      <p:pic>
        <p:nvPicPr>
          <p:cNvPr id="20" name="Picture 19">
            <a:extLst>
              <a:ext uri="{FF2B5EF4-FFF2-40B4-BE49-F238E27FC236}">
                <a16:creationId xmlns:a16="http://schemas.microsoft.com/office/drawing/2014/main" id="{86594232-624C-54F0-5486-30F221A942D1}"/>
              </a:ext>
            </a:extLst>
          </p:cNvPr>
          <p:cNvPicPr>
            <a:picLocks noChangeAspect="1"/>
          </p:cNvPicPr>
          <p:nvPr/>
        </p:nvPicPr>
        <p:blipFill>
          <a:blip r:embed="rId3"/>
          <a:stretch>
            <a:fillRect/>
          </a:stretch>
        </p:blipFill>
        <p:spPr>
          <a:xfrm>
            <a:off x="745069" y="3154645"/>
            <a:ext cx="3881568" cy="1483565"/>
          </a:xfrm>
          <a:prstGeom prst="rect">
            <a:avLst/>
          </a:prstGeom>
        </p:spPr>
      </p:pic>
      <p:sp>
        <p:nvSpPr>
          <p:cNvPr id="21" name="Left Brace 20">
            <a:extLst>
              <a:ext uri="{FF2B5EF4-FFF2-40B4-BE49-F238E27FC236}">
                <a16:creationId xmlns:a16="http://schemas.microsoft.com/office/drawing/2014/main" id="{0CC4AB01-75BB-4561-B19D-120BC3A23891}"/>
              </a:ext>
            </a:extLst>
          </p:cNvPr>
          <p:cNvSpPr/>
          <p:nvPr/>
        </p:nvSpPr>
        <p:spPr bwMode="gray">
          <a:xfrm>
            <a:off x="4705350" y="1209675"/>
            <a:ext cx="552450" cy="5124449"/>
          </a:xfrm>
          <a:prstGeom prst="leftBrace">
            <a:avLst>
              <a:gd name="adj1" fmla="val 8333"/>
              <a:gd name="adj2" fmla="val 4981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B0E3236-8263-192F-1EEC-7B7A47E53114}"/>
              </a:ext>
            </a:extLst>
          </p:cNvPr>
          <p:cNvSpPr txBox="1"/>
          <p:nvPr/>
        </p:nvSpPr>
        <p:spPr bwMode="gray">
          <a:xfrm>
            <a:off x="745069" y="1168028"/>
            <a:ext cx="3757743" cy="1477328"/>
          </a:xfrm>
          <a:prstGeom prst="rect">
            <a:avLst/>
          </a:prstGeom>
          <a:solidFill>
            <a:schemeClr val="accent3">
              <a:lumMod val="20000"/>
              <a:lumOff val="80000"/>
            </a:schemeClr>
          </a:solidFill>
        </p:spPr>
        <p:txBody>
          <a:bodyPr wrap="square">
            <a:spAutoFit/>
          </a:bodyPr>
          <a:lstStyle/>
          <a:p>
            <a:r>
              <a:rPr lang="en-US" b="1" dirty="0"/>
              <a:t>Goals -</a:t>
            </a:r>
            <a:r>
              <a:rPr lang="en-US" dirty="0"/>
              <a:t> in the shorter number of economic cycles minimize:</a:t>
            </a:r>
          </a:p>
          <a:p>
            <a:endParaRPr lang="en-US" dirty="0"/>
          </a:p>
          <a:p>
            <a:pPr marL="285750" indent="-285750">
              <a:buFont typeface="Arial" panose="020B0604020202020204" pitchFamily="34" charset="0"/>
              <a:buChar char="•"/>
            </a:pPr>
            <a:r>
              <a:rPr lang="en-US" dirty="0"/>
              <a:t>Poverty rate</a:t>
            </a:r>
          </a:p>
          <a:p>
            <a:pPr marL="285750" indent="-285750">
              <a:buFont typeface="Arial" panose="020B0604020202020204" pitchFamily="34" charset="0"/>
              <a:buChar char="•"/>
            </a:pPr>
            <a:r>
              <a:rPr lang="en-US" dirty="0"/>
              <a:t>Unemployment rate</a:t>
            </a:r>
          </a:p>
        </p:txBody>
      </p:sp>
    </p:spTree>
    <p:extLst>
      <p:ext uri="{BB962C8B-B14F-4D97-AF65-F5344CB8AC3E}">
        <p14:creationId xmlns:p14="http://schemas.microsoft.com/office/powerpoint/2010/main" val="90012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0CF2-D36D-6D8B-DBEC-153A1DF9026B}"/>
              </a:ext>
            </a:extLst>
          </p:cNvPr>
          <p:cNvSpPr>
            <a:spLocks noGrp="1"/>
          </p:cNvSpPr>
          <p:nvPr>
            <p:ph type="title"/>
          </p:nvPr>
        </p:nvSpPr>
        <p:spPr>
          <a:xfrm>
            <a:off x="478369" y="144001"/>
            <a:ext cx="9169401" cy="514738"/>
          </a:xfrm>
        </p:spPr>
        <p:txBody>
          <a:bodyPr/>
          <a:lstStyle/>
          <a:p>
            <a:r>
              <a:rPr lang="en-US" sz="2400" dirty="0"/>
              <a:t>Reinforcement Learning for Market Economy Optimization</a:t>
            </a:r>
            <a:endParaRPr lang="en-US" dirty="0"/>
          </a:p>
        </p:txBody>
      </p:sp>
      <p:sp>
        <p:nvSpPr>
          <p:cNvPr id="4" name="Slide Number Placeholder 3">
            <a:extLst>
              <a:ext uri="{FF2B5EF4-FFF2-40B4-BE49-F238E27FC236}">
                <a16:creationId xmlns:a16="http://schemas.microsoft.com/office/drawing/2014/main" id="{48D894AC-BA12-0D4D-B644-B5B3A21242EB}"/>
              </a:ext>
            </a:extLst>
          </p:cNvPr>
          <p:cNvSpPr>
            <a:spLocks noGrp="1"/>
          </p:cNvSpPr>
          <p:nvPr>
            <p:ph type="sldNum" sz="quarter" idx="12"/>
          </p:nvPr>
        </p:nvSpPr>
        <p:spPr/>
        <p:txBody>
          <a:bodyPr/>
          <a:lstStyle/>
          <a:p>
            <a:fld id="{47A777B1-4A66-48BF-8387-31033AC26DFC}" type="slidenum">
              <a:rPr lang="en-US" smtClean="0"/>
              <a:t>62</a:t>
            </a:fld>
            <a:endParaRPr lang="en-US"/>
          </a:p>
        </p:txBody>
      </p:sp>
      <p:sp>
        <p:nvSpPr>
          <p:cNvPr id="6" name="Content Placeholder 5">
            <a:extLst>
              <a:ext uri="{FF2B5EF4-FFF2-40B4-BE49-F238E27FC236}">
                <a16:creationId xmlns:a16="http://schemas.microsoft.com/office/drawing/2014/main" id="{4B9DA141-5C6D-84F6-099E-6DD8851C4647}"/>
              </a:ext>
            </a:extLst>
          </p:cNvPr>
          <p:cNvSpPr>
            <a:spLocks noGrp="1"/>
          </p:cNvSpPr>
          <p:nvPr>
            <p:ph idx="1"/>
          </p:nvPr>
        </p:nvSpPr>
        <p:spPr>
          <a:xfrm>
            <a:off x="359308" y="1015948"/>
            <a:ext cx="9288462" cy="5349541"/>
          </a:xfrm>
        </p:spPr>
        <p:txBody>
          <a:bodyPr/>
          <a:lstStyle/>
          <a:p>
            <a:pPr marL="0" lvl="0" indent="0" algn="l" rtl="0">
              <a:spcBef>
                <a:spcPts val="0"/>
              </a:spcBef>
              <a:spcAft>
                <a:spcPts val="0"/>
              </a:spcAft>
              <a:buClr>
                <a:schemeClr val="dk1"/>
              </a:buClr>
              <a:buSzPct val="61111"/>
              <a:buFont typeface="Arial"/>
              <a:buNone/>
            </a:pPr>
            <a:r>
              <a:rPr lang="en-US" dirty="0"/>
              <a:t>Each minimum wage intervention triggers a ripple of events in the environment as shown in the figure.</a:t>
            </a:r>
          </a:p>
          <a:p>
            <a:pPr marL="580073" lvl="0" indent="-457200" algn="l" rtl="0">
              <a:lnSpc>
                <a:spcPct val="200000"/>
              </a:lnSpc>
              <a:spcBef>
                <a:spcPts val="1200"/>
              </a:spcBef>
              <a:spcAft>
                <a:spcPts val="0"/>
              </a:spcAft>
              <a:buSzPct val="100000"/>
              <a:buFont typeface="+mj-lt"/>
              <a:buAutoNum type="arabicPeriod"/>
            </a:pPr>
            <a:r>
              <a:rPr lang="en-US" dirty="0"/>
              <a:t>Salaries are paid to workers based on changed minimum wage.</a:t>
            </a:r>
          </a:p>
          <a:p>
            <a:pPr marL="580073" lvl="0" indent="-457200" algn="l" rtl="0">
              <a:lnSpc>
                <a:spcPct val="200000"/>
              </a:lnSpc>
              <a:spcBef>
                <a:spcPts val="0"/>
              </a:spcBef>
              <a:spcAft>
                <a:spcPts val="0"/>
              </a:spcAft>
              <a:buSzPct val="100000"/>
              <a:buFont typeface="+mj-lt"/>
              <a:buAutoNum type="arabicPeriod"/>
            </a:pPr>
            <a:r>
              <a:rPr lang="en-US" dirty="0"/>
              <a:t>With changed salaries, money circulation either increases or decreases in the economy. Based on this there is either increase or decrease in products demand.</a:t>
            </a:r>
          </a:p>
          <a:p>
            <a:pPr marL="580073" lvl="0" indent="-457200" algn="l" rtl="0">
              <a:lnSpc>
                <a:spcPct val="200000"/>
              </a:lnSpc>
              <a:spcBef>
                <a:spcPts val="0"/>
              </a:spcBef>
              <a:spcAft>
                <a:spcPts val="0"/>
              </a:spcAft>
              <a:buSzPct val="100000"/>
              <a:buFont typeface="+mj-lt"/>
              <a:buAutoNum type="arabicPeriod"/>
            </a:pPr>
            <a:r>
              <a:rPr lang="en-US" dirty="0"/>
              <a:t>Inflation or Deflation is caused due to change in product demand, hence product price changes.</a:t>
            </a:r>
          </a:p>
          <a:p>
            <a:pPr marL="580073" lvl="0" indent="-457200" algn="l" rtl="0">
              <a:lnSpc>
                <a:spcPct val="200000"/>
              </a:lnSpc>
              <a:spcBef>
                <a:spcPts val="0"/>
              </a:spcBef>
              <a:spcAft>
                <a:spcPts val="0"/>
              </a:spcAft>
              <a:buSzPct val="100000"/>
              <a:buFont typeface="+mj-lt"/>
              <a:buAutoNum type="arabicPeriod"/>
            </a:pPr>
            <a:r>
              <a:rPr lang="en-US" dirty="0"/>
              <a:t>Poverty is determined based on if people can afford the products based on this changed salary and changed product price.</a:t>
            </a:r>
          </a:p>
        </p:txBody>
      </p:sp>
      <p:pic>
        <p:nvPicPr>
          <p:cNvPr id="8" name="Google Shape;68;p15">
            <a:extLst>
              <a:ext uri="{FF2B5EF4-FFF2-40B4-BE49-F238E27FC236}">
                <a16:creationId xmlns:a16="http://schemas.microsoft.com/office/drawing/2014/main" id="{FA96F2A3-269A-DDE6-5D21-240B4C6707C4}"/>
              </a:ext>
            </a:extLst>
          </p:cNvPr>
          <p:cNvPicPr preferRelativeResize="0"/>
          <p:nvPr/>
        </p:nvPicPr>
        <p:blipFill>
          <a:blip r:embed="rId2">
            <a:alphaModFix/>
          </a:blip>
          <a:stretch>
            <a:fillRect/>
          </a:stretch>
        </p:blipFill>
        <p:spPr>
          <a:xfrm>
            <a:off x="9972992" y="1233300"/>
            <a:ext cx="1859700" cy="4788075"/>
          </a:xfrm>
          <a:prstGeom prst="rect">
            <a:avLst/>
          </a:prstGeom>
          <a:noFill/>
          <a:ln>
            <a:noFill/>
          </a:ln>
        </p:spPr>
      </p:pic>
    </p:spTree>
    <p:extLst>
      <p:ext uri="{BB962C8B-B14F-4D97-AF65-F5344CB8AC3E}">
        <p14:creationId xmlns:p14="http://schemas.microsoft.com/office/powerpoint/2010/main" val="4020272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2089-5B37-DBCB-5DC4-0566B85401B9}"/>
              </a:ext>
            </a:extLst>
          </p:cNvPr>
          <p:cNvSpPr>
            <a:spLocks noGrp="1"/>
          </p:cNvSpPr>
          <p:nvPr>
            <p:ph type="title"/>
          </p:nvPr>
        </p:nvSpPr>
        <p:spPr>
          <a:xfrm>
            <a:off x="478369" y="144001"/>
            <a:ext cx="9169401" cy="555840"/>
          </a:xfrm>
        </p:spPr>
        <p:txBody>
          <a:bodyPr/>
          <a:lstStyle/>
          <a:p>
            <a:r>
              <a:rPr lang="en-US" dirty="0"/>
              <a:t>Solution – Soft Actor Critic </a:t>
            </a:r>
            <a:r>
              <a:rPr lang="en-US" sz="2000" dirty="0"/>
              <a:t>[</a:t>
            </a:r>
            <a:r>
              <a:rPr lang="en-US" sz="2000" dirty="0" err="1"/>
              <a:t>Haarnoja</a:t>
            </a:r>
            <a:r>
              <a:rPr lang="en-US" sz="2000" dirty="0"/>
              <a:t> 2018]</a:t>
            </a:r>
            <a:endParaRPr lang="en-US" dirty="0"/>
          </a:p>
        </p:txBody>
      </p:sp>
      <p:sp>
        <p:nvSpPr>
          <p:cNvPr id="4" name="Slide Number Placeholder 3">
            <a:extLst>
              <a:ext uri="{FF2B5EF4-FFF2-40B4-BE49-F238E27FC236}">
                <a16:creationId xmlns:a16="http://schemas.microsoft.com/office/drawing/2014/main" id="{B25C379A-892A-67D2-76A6-E9CEE71D4F30}"/>
              </a:ext>
            </a:extLst>
          </p:cNvPr>
          <p:cNvSpPr>
            <a:spLocks noGrp="1"/>
          </p:cNvSpPr>
          <p:nvPr>
            <p:ph type="sldNum" sz="quarter" idx="12"/>
          </p:nvPr>
        </p:nvSpPr>
        <p:spPr/>
        <p:txBody>
          <a:bodyPr/>
          <a:lstStyle/>
          <a:p>
            <a:fld id="{47A777B1-4A66-48BF-8387-31033AC26DFC}" type="slidenum">
              <a:rPr lang="en-US" smtClean="0"/>
              <a:t>63</a:t>
            </a:fld>
            <a:endParaRPr lang="en-US"/>
          </a:p>
        </p:txBody>
      </p:sp>
      <p:sp>
        <p:nvSpPr>
          <p:cNvPr id="6" name="TextBox 5">
            <a:extLst>
              <a:ext uri="{FF2B5EF4-FFF2-40B4-BE49-F238E27FC236}">
                <a16:creationId xmlns:a16="http://schemas.microsoft.com/office/drawing/2014/main" id="{F192DF64-958E-EA1C-83C1-80A937EB0AF6}"/>
              </a:ext>
            </a:extLst>
          </p:cNvPr>
          <p:cNvSpPr txBox="1"/>
          <p:nvPr/>
        </p:nvSpPr>
        <p:spPr bwMode="gray">
          <a:xfrm>
            <a:off x="0" y="6200514"/>
            <a:ext cx="10925175" cy="6463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Haarnoja</a:t>
            </a:r>
            <a:r>
              <a:rPr lang="en-US" sz="1200" dirty="0"/>
              <a:t>, T., Zhou, A., </a:t>
            </a:r>
            <a:r>
              <a:rPr lang="en-US" sz="1200" dirty="0" err="1"/>
              <a:t>Abbeel</a:t>
            </a:r>
            <a:r>
              <a:rPr lang="en-US" sz="1200" dirty="0"/>
              <a:t>, P., &amp; Levine, S. (2018, July). Soft actor-critic: Off-policy maximum entropy deep reinforcement learning with a stochastic actor. In </a:t>
            </a:r>
            <a:r>
              <a:rPr lang="en-US" sz="1200" i="1" dirty="0"/>
              <a:t>International conference on machine learning</a:t>
            </a:r>
            <a:r>
              <a:rPr lang="en-US" sz="1200" dirty="0"/>
              <a:t> (pp. 1861-1870). PMLR.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u="sng" dirty="0"/>
              <a:t>Equations source</a:t>
            </a:r>
            <a:r>
              <a:rPr lang="en-US" sz="1200" dirty="0"/>
              <a:t>: Open Ai- https://spinningup.openai.com/en/latest/algorithms/sac.html</a:t>
            </a:r>
          </a:p>
        </p:txBody>
      </p:sp>
      <p:pic>
        <p:nvPicPr>
          <p:cNvPr id="8" name="Picture 7">
            <a:extLst>
              <a:ext uri="{FF2B5EF4-FFF2-40B4-BE49-F238E27FC236}">
                <a16:creationId xmlns:a16="http://schemas.microsoft.com/office/drawing/2014/main" id="{41984BB9-3AC4-0909-8807-D48B8797DE49}"/>
              </a:ext>
            </a:extLst>
          </p:cNvPr>
          <p:cNvPicPr>
            <a:picLocks noChangeAspect="1"/>
          </p:cNvPicPr>
          <p:nvPr/>
        </p:nvPicPr>
        <p:blipFill>
          <a:blip r:embed="rId3"/>
          <a:stretch>
            <a:fillRect/>
          </a:stretch>
        </p:blipFill>
        <p:spPr>
          <a:xfrm>
            <a:off x="362482" y="1110847"/>
            <a:ext cx="3252788" cy="592834"/>
          </a:xfrm>
          <a:prstGeom prst="rect">
            <a:avLst/>
          </a:prstGeom>
        </p:spPr>
      </p:pic>
      <p:pic>
        <p:nvPicPr>
          <p:cNvPr id="10" name="Picture 9">
            <a:extLst>
              <a:ext uri="{FF2B5EF4-FFF2-40B4-BE49-F238E27FC236}">
                <a16:creationId xmlns:a16="http://schemas.microsoft.com/office/drawing/2014/main" id="{9719C7C4-436F-4328-BB30-DF31F56E7BDD}"/>
              </a:ext>
            </a:extLst>
          </p:cNvPr>
          <p:cNvPicPr>
            <a:picLocks noChangeAspect="1"/>
          </p:cNvPicPr>
          <p:nvPr/>
        </p:nvPicPr>
        <p:blipFill>
          <a:blip r:embed="rId4"/>
          <a:stretch>
            <a:fillRect/>
          </a:stretch>
        </p:blipFill>
        <p:spPr>
          <a:xfrm>
            <a:off x="4643704" y="833759"/>
            <a:ext cx="7209894" cy="1134748"/>
          </a:xfrm>
          <a:prstGeom prst="rect">
            <a:avLst/>
          </a:prstGeom>
        </p:spPr>
      </p:pic>
      <p:pic>
        <p:nvPicPr>
          <p:cNvPr id="14" name="Picture 13">
            <a:extLst>
              <a:ext uri="{FF2B5EF4-FFF2-40B4-BE49-F238E27FC236}">
                <a16:creationId xmlns:a16="http://schemas.microsoft.com/office/drawing/2014/main" id="{DA3506BC-AFFD-7F6A-FA04-41AC1FD6F197}"/>
              </a:ext>
            </a:extLst>
          </p:cNvPr>
          <p:cNvPicPr>
            <a:picLocks noChangeAspect="1"/>
          </p:cNvPicPr>
          <p:nvPr/>
        </p:nvPicPr>
        <p:blipFill>
          <a:blip r:embed="rId5"/>
          <a:stretch>
            <a:fillRect/>
          </a:stretch>
        </p:blipFill>
        <p:spPr>
          <a:xfrm>
            <a:off x="362482" y="2027615"/>
            <a:ext cx="7209894" cy="1039532"/>
          </a:xfrm>
          <a:prstGeom prst="rect">
            <a:avLst/>
          </a:prstGeom>
        </p:spPr>
      </p:pic>
      <p:pic>
        <p:nvPicPr>
          <p:cNvPr id="16" name="Picture 15">
            <a:extLst>
              <a:ext uri="{FF2B5EF4-FFF2-40B4-BE49-F238E27FC236}">
                <a16:creationId xmlns:a16="http://schemas.microsoft.com/office/drawing/2014/main" id="{04F301DF-D090-DB6F-FE03-AF5FBFBDAE16}"/>
              </a:ext>
            </a:extLst>
          </p:cNvPr>
          <p:cNvPicPr>
            <a:picLocks noChangeAspect="1"/>
          </p:cNvPicPr>
          <p:nvPr/>
        </p:nvPicPr>
        <p:blipFill>
          <a:blip r:embed="rId6"/>
          <a:stretch>
            <a:fillRect/>
          </a:stretch>
        </p:blipFill>
        <p:spPr>
          <a:xfrm>
            <a:off x="280989" y="3077419"/>
            <a:ext cx="7824788" cy="950104"/>
          </a:xfrm>
          <a:prstGeom prst="rect">
            <a:avLst/>
          </a:prstGeom>
        </p:spPr>
      </p:pic>
      <p:grpSp>
        <p:nvGrpSpPr>
          <p:cNvPr id="27" name="Group 26">
            <a:extLst>
              <a:ext uri="{FF2B5EF4-FFF2-40B4-BE49-F238E27FC236}">
                <a16:creationId xmlns:a16="http://schemas.microsoft.com/office/drawing/2014/main" id="{13DFB492-A061-5B9C-9041-626937B90E0C}"/>
              </a:ext>
            </a:extLst>
          </p:cNvPr>
          <p:cNvGrpSpPr/>
          <p:nvPr/>
        </p:nvGrpSpPr>
        <p:grpSpPr>
          <a:xfrm>
            <a:off x="362482" y="2118641"/>
            <a:ext cx="8276695" cy="2660778"/>
            <a:chOff x="362482" y="2118641"/>
            <a:chExt cx="8276695" cy="2660778"/>
          </a:xfrm>
        </p:grpSpPr>
        <p:pic>
          <p:nvPicPr>
            <p:cNvPr id="18" name="Picture 17">
              <a:extLst>
                <a:ext uri="{FF2B5EF4-FFF2-40B4-BE49-F238E27FC236}">
                  <a16:creationId xmlns:a16="http://schemas.microsoft.com/office/drawing/2014/main" id="{EF6FE911-C455-49E4-E8E9-C78E7A2EC221}"/>
                </a:ext>
              </a:extLst>
            </p:cNvPr>
            <p:cNvPicPr>
              <a:picLocks noChangeAspect="1"/>
            </p:cNvPicPr>
            <p:nvPr/>
          </p:nvPicPr>
          <p:blipFill>
            <a:blip r:embed="rId7"/>
            <a:stretch>
              <a:fillRect/>
            </a:stretch>
          </p:blipFill>
          <p:spPr>
            <a:xfrm>
              <a:off x="362482" y="4176059"/>
              <a:ext cx="5335965" cy="603360"/>
            </a:xfrm>
            <a:prstGeom prst="rect">
              <a:avLst/>
            </a:prstGeom>
          </p:spPr>
        </p:pic>
        <p:sp>
          <p:nvSpPr>
            <p:cNvPr id="21" name="Right Brace 20">
              <a:extLst>
                <a:ext uri="{FF2B5EF4-FFF2-40B4-BE49-F238E27FC236}">
                  <a16:creationId xmlns:a16="http://schemas.microsoft.com/office/drawing/2014/main" id="{260F3C57-7B4F-2DD4-6833-A236B0222C66}"/>
                </a:ext>
              </a:extLst>
            </p:cNvPr>
            <p:cNvSpPr/>
            <p:nvPr/>
          </p:nvSpPr>
          <p:spPr bwMode="gray">
            <a:xfrm>
              <a:off x="8105777" y="2118641"/>
              <a:ext cx="533400" cy="1862809"/>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C8FC448C-5E8F-E7BC-12E7-DF51E8C43670}"/>
                </a:ext>
              </a:extLst>
            </p:cNvPr>
            <p:cNvCxnSpPr>
              <a:stCxn id="21" idx="1"/>
              <a:endCxn id="18" idx="3"/>
            </p:cNvCxnSpPr>
            <p:nvPr/>
          </p:nvCxnSpPr>
          <p:spPr bwMode="gray">
            <a:xfrm rot="10800000" flipV="1">
              <a:off x="5698447" y="3050045"/>
              <a:ext cx="2940730" cy="1427693"/>
            </a:xfrm>
            <a:prstGeom prst="bentConnector3">
              <a:avLst>
                <a:gd name="adj1" fmla="val -21906"/>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80CBD046-5E24-9E36-381C-A08581819204}"/>
              </a:ext>
            </a:extLst>
          </p:cNvPr>
          <p:cNvPicPr>
            <a:picLocks noChangeAspect="1"/>
          </p:cNvPicPr>
          <p:nvPr/>
        </p:nvPicPr>
        <p:blipFill>
          <a:blip r:embed="rId8"/>
          <a:stretch>
            <a:fillRect/>
          </a:stretch>
        </p:blipFill>
        <p:spPr>
          <a:xfrm>
            <a:off x="4655494" y="4779419"/>
            <a:ext cx="6910387" cy="1292429"/>
          </a:xfrm>
          <a:prstGeom prst="rect">
            <a:avLst/>
          </a:prstGeom>
        </p:spPr>
      </p:pic>
      <p:sp>
        <p:nvSpPr>
          <p:cNvPr id="29" name="TextBox 28">
            <a:extLst>
              <a:ext uri="{FF2B5EF4-FFF2-40B4-BE49-F238E27FC236}">
                <a16:creationId xmlns:a16="http://schemas.microsoft.com/office/drawing/2014/main" id="{EC9174D2-907E-08F4-96F0-5B1F5A5BAF8B}"/>
              </a:ext>
            </a:extLst>
          </p:cNvPr>
          <p:cNvSpPr txBox="1"/>
          <p:nvPr/>
        </p:nvSpPr>
        <p:spPr bwMode="gray">
          <a:xfrm>
            <a:off x="1740768" y="5259134"/>
            <a:ext cx="2983709" cy="46166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400" dirty="0"/>
              <a:t>Bellman Equation:</a:t>
            </a:r>
          </a:p>
        </p:txBody>
      </p:sp>
    </p:spTree>
    <p:extLst>
      <p:ext uri="{BB962C8B-B14F-4D97-AF65-F5344CB8AC3E}">
        <p14:creationId xmlns:p14="http://schemas.microsoft.com/office/powerpoint/2010/main" val="35752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008AE52-F715-30BB-4EA7-CED422EFE166}"/>
              </a:ext>
            </a:extLst>
          </p:cNvPr>
          <p:cNvSpPr>
            <a:spLocks noGrp="1"/>
          </p:cNvSpPr>
          <p:nvPr>
            <p:ph type="body" sz="quarter" idx="11"/>
          </p:nvPr>
        </p:nvSpPr>
        <p:spPr/>
        <p:txBody>
          <a:bodyPr/>
          <a:lstStyle/>
          <a:p>
            <a:endParaRPr lang="en-US" dirty="0"/>
          </a:p>
        </p:txBody>
      </p:sp>
      <p:sp>
        <p:nvSpPr>
          <p:cNvPr id="5" name="Title 4">
            <a:extLst>
              <a:ext uri="{FF2B5EF4-FFF2-40B4-BE49-F238E27FC236}">
                <a16:creationId xmlns:a16="http://schemas.microsoft.com/office/drawing/2014/main" id="{EC39DB70-9B31-CA8B-8717-B01A8CAD9F29}"/>
              </a:ext>
            </a:extLst>
          </p:cNvPr>
          <p:cNvSpPr>
            <a:spLocks noGrp="1"/>
          </p:cNvSpPr>
          <p:nvPr>
            <p:ph type="ctrTitle"/>
          </p:nvPr>
        </p:nvSpPr>
        <p:spPr>
          <a:xfrm>
            <a:off x="478365" y="3902392"/>
            <a:ext cx="11228919" cy="1116235"/>
          </a:xfrm>
        </p:spPr>
        <p:txBody>
          <a:bodyPr/>
          <a:lstStyle/>
          <a:p>
            <a:r>
              <a:rPr lang="en-US" sz="2800" dirty="0"/>
              <a:t>Learning intrinsic rewards with bilevel reinforcement learning</a:t>
            </a:r>
            <a:br>
              <a:rPr lang="en-US" sz="2800" dirty="0"/>
            </a:br>
            <a:r>
              <a:rPr lang="en-US" sz="2800" dirty="0"/>
              <a:t>Max Henry Eric Schumacher – Master Thesis at SAM</a:t>
            </a:r>
            <a:endParaRPr lang="en-US" dirty="0"/>
          </a:p>
        </p:txBody>
      </p:sp>
    </p:spTree>
    <p:extLst>
      <p:ext uri="{BB962C8B-B14F-4D97-AF65-F5344CB8AC3E}">
        <p14:creationId xmlns:p14="http://schemas.microsoft.com/office/powerpoint/2010/main" val="211934108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BCE25-90A8-517C-006B-FDD4755CE079}"/>
              </a:ext>
            </a:extLst>
          </p:cNvPr>
          <p:cNvSpPr>
            <a:spLocks noGrp="1"/>
          </p:cNvSpPr>
          <p:nvPr>
            <p:ph type="title"/>
          </p:nvPr>
        </p:nvSpPr>
        <p:spPr>
          <a:xfrm>
            <a:off x="478369" y="144001"/>
            <a:ext cx="9713381" cy="514738"/>
          </a:xfrm>
        </p:spPr>
        <p:txBody>
          <a:bodyPr/>
          <a:lstStyle/>
          <a:p>
            <a:r>
              <a:rPr lang="en-US" sz="2400" dirty="0"/>
              <a:t>Learning intrinsic rewards with bilevel reinforcement learning</a:t>
            </a:r>
          </a:p>
        </p:txBody>
      </p:sp>
      <p:sp>
        <p:nvSpPr>
          <p:cNvPr id="4" name="Slide Number Placeholder 3">
            <a:extLst>
              <a:ext uri="{FF2B5EF4-FFF2-40B4-BE49-F238E27FC236}">
                <a16:creationId xmlns:a16="http://schemas.microsoft.com/office/drawing/2014/main" id="{8E317CDA-F36B-AECB-8ABE-2241FEAAAF74}"/>
              </a:ext>
            </a:extLst>
          </p:cNvPr>
          <p:cNvSpPr>
            <a:spLocks noGrp="1"/>
          </p:cNvSpPr>
          <p:nvPr>
            <p:ph type="sldNum" sz="quarter" idx="12"/>
          </p:nvPr>
        </p:nvSpPr>
        <p:spPr/>
        <p:txBody>
          <a:bodyPr/>
          <a:lstStyle/>
          <a:p>
            <a:fld id="{47A777B1-4A66-48BF-8387-31033AC26DFC}" type="slidenum">
              <a:rPr lang="en-US" smtClean="0"/>
              <a:t>65</a:t>
            </a:fld>
            <a:endParaRPr lang="en-US"/>
          </a:p>
        </p:txBody>
      </p:sp>
      <p:pic>
        <p:nvPicPr>
          <p:cNvPr id="14" name="Picture 13">
            <a:extLst>
              <a:ext uri="{FF2B5EF4-FFF2-40B4-BE49-F238E27FC236}">
                <a16:creationId xmlns:a16="http://schemas.microsoft.com/office/drawing/2014/main" id="{A83C5EE2-AA1E-3A5A-90CA-95584F926A7B}"/>
              </a:ext>
            </a:extLst>
          </p:cNvPr>
          <p:cNvPicPr>
            <a:picLocks noChangeAspect="1"/>
          </p:cNvPicPr>
          <p:nvPr/>
        </p:nvPicPr>
        <p:blipFill>
          <a:blip r:embed="rId2"/>
          <a:stretch>
            <a:fillRect/>
          </a:stretch>
        </p:blipFill>
        <p:spPr>
          <a:xfrm>
            <a:off x="284049" y="1393570"/>
            <a:ext cx="5811951" cy="3643313"/>
          </a:xfrm>
          <a:prstGeom prst="rect">
            <a:avLst/>
          </a:prstGeom>
        </p:spPr>
      </p:pic>
      <p:pic>
        <p:nvPicPr>
          <p:cNvPr id="20" name="Picture 19">
            <a:extLst>
              <a:ext uri="{FF2B5EF4-FFF2-40B4-BE49-F238E27FC236}">
                <a16:creationId xmlns:a16="http://schemas.microsoft.com/office/drawing/2014/main" id="{7147AC3C-36BA-1379-1C0E-13A648BBD091}"/>
              </a:ext>
            </a:extLst>
          </p:cNvPr>
          <p:cNvPicPr>
            <a:picLocks noChangeAspect="1"/>
          </p:cNvPicPr>
          <p:nvPr/>
        </p:nvPicPr>
        <p:blipFill>
          <a:blip r:embed="rId3"/>
          <a:stretch>
            <a:fillRect/>
          </a:stretch>
        </p:blipFill>
        <p:spPr>
          <a:xfrm>
            <a:off x="6581775" y="1548038"/>
            <a:ext cx="4759059" cy="3761923"/>
          </a:xfrm>
          <a:prstGeom prst="rect">
            <a:avLst/>
          </a:prstGeom>
        </p:spPr>
      </p:pic>
    </p:spTree>
    <p:extLst>
      <p:ext uri="{BB962C8B-B14F-4D97-AF65-F5344CB8AC3E}">
        <p14:creationId xmlns:p14="http://schemas.microsoft.com/office/powerpoint/2010/main" val="16197809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D835A-7A45-FEC7-8D1B-C29DA7CE40A2}"/>
              </a:ext>
            </a:extLst>
          </p:cNvPr>
          <p:cNvSpPr>
            <a:spLocks noGrp="1"/>
          </p:cNvSpPr>
          <p:nvPr>
            <p:ph type="title"/>
          </p:nvPr>
        </p:nvSpPr>
        <p:spPr/>
        <p:txBody>
          <a:bodyPr/>
          <a:lstStyle/>
          <a:p>
            <a:r>
              <a:rPr lang="en-US" dirty="0"/>
              <a:t>Intrinsic Reward DQN - IRDQN</a:t>
            </a:r>
          </a:p>
        </p:txBody>
      </p:sp>
      <p:sp>
        <p:nvSpPr>
          <p:cNvPr id="4" name="Slide Number Placeholder 3">
            <a:extLst>
              <a:ext uri="{FF2B5EF4-FFF2-40B4-BE49-F238E27FC236}">
                <a16:creationId xmlns:a16="http://schemas.microsoft.com/office/drawing/2014/main" id="{A06BC0B0-580F-B8A7-8925-8B382837AAE3}"/>
              </a:ext>
            </a:extLst>
          </p:cNvPr>
          <p:cNvSpPr>
            <a:spLocks noGrp="1"/>
          </p:cNvSpPr>
          <p:nvPr>
            <p:ph type="sldNum" sz="quarter" idx="12"/>
          </p:nvPr>
        </p:nvSpPr>
        <p:spPr/>
        <p:txBody>
          <a:bodyPr/>
          <a:lstStyle/>
          <a:p>
            <a:fld id="{47A777B1-4A66-48BF-8387-31033AC26DFC}" type="slidenum">
              <a:rPr lang="en-US" smtClean="0"/>
              <a:t>66</a:t>
            </a:fld>
            <a:endParaRPr lang="en-US"/>
          </a:p>
        </p:txBody>
      </p:sp>
      <p:pic>
        <p:nvPicPr>
          <p:cNvPr id="6" name="Picture 5">
            <a:extLst>
              <a:ext uri="{FF2B5EF4-FFF2-40B4-BE49-F238E27FC236}">
                <a16:creationId xmlns:a16="http://schemas.microsoft.com/office/drawing/2014/main" id="{456075EE-5BB8-53C4-7770-28033FF977A4}"/>
              </a:ext>
            </a:extLst>
          </p:cNvPr>
          <p:cNvPicPr>
            <a:picLocks noChangeAspect="1"/>
          </p:cNvPicPr>
          <p:nvPr/>
        </p:nvPicPr>
        <p:blipFill>
          <a:blip r:embed="rId2"/>
          <a:stretch>
            <a:fillRect/>
          </a:stretch>
        </p:blipFill>
        <p:spPr>
          <a:xfrm>
            <a:off x="133350" y="896548"/>
            <a:ext cx="10106025" cy="5453009"/>
          </a:xfrm>
          <a:prstGeom prst="rect">
            <a:avLst/>
          </a:prstGeom>
        </p:spPr>
      </p:pic>
    </p:spTree>
    <p:extLst>
      <p:ext uri="{BB962C8B-B14F-4D97-AF65-F5344CB8AC3E}">
        <p14:creationId xmlns:p14="http://schemas.microsoft.com/office/powerpoint/2010/main" val="2824879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EAAC5-3B1D-7F25-0540-A1630AA52FD5}"/>
              </a:ext>
            </a:extLst>
          </p:cNvPr>
          <p:cNvSpPr>
            <a:spLocks noGrp="1"/>
          </p:cNvSpPr>
          <p:nvPr>
            <p:ph type="title"/>
          </p:nvPr>
        </p:nvSpPr>
        <p:spPr/>
        <p:txBody>
          <a:bodyPr/>
          <a:lstStyle/>
          <a:p>
            <a:r>
              <a:rPr lang="en-US" dirty="0"/>
              <a:t>IRDQN – Pseudo-Code</a:t>
            </a:r>
          </a:p>
        </p:txBody>
      </p:sp>
      <p:sp>
        <p:nvSpPr>
          <p:cNvPr id="4" name="Slide Number Placeholder 3">
            <a:extLst>
              <a:ext uri="{FF2B5EF4-FFF2-40B4-BE49-F238E27FC236}">
                <a16:creationId xmlns:a16="http://schemas.microsoft.com/office/drawing/2014/main" id="{9319D3EC-AEE7-D1B9-1A08-1F7E2CD8E2D6}"/>
              </a:ext>
            </a:extLst>
          </p:cNvPr>
          <p:cNvSpPr>
            <a:spLocks noGrp="1"/>
          </p:cNvSpPr>
          <p:nvPr>
            <p:ph type="sldNum" sz="quarter" idx="12"/>
          </p:nvPr>
        </p:nvSpPr>
        <p:spPr/>
        <p:txBody>
          <a:bodyPr/>
          <a:lstStyle/>
          <a:p>
            <a:fld id="{47A777B1-4A66-48BF-8387-31033AC26DFC}" type="slidenum">
              <a:rPr lang="en-US" smtClean="0"/>
              <a:t>67</a:t>
            </a:fld>
            <a:endParaRPr lang="en-US"/>
          </a:p>
        </p:txBody>
      </p:sp>
      <p:pic>
        <p:nvPicPr>
          <p:cNvPr id="5" name="Content Placeholder 4">
            <a:extLst>
              <a:ext uri="{FF2B5EF4-FFF2-40B4-BE49-F238E27FC236}">
                <a16:creationId xmlns:a16="http://schemas.microsoft.com/office/drawing/2014/main" id="{1D0F6DFB-0596-12C3-1336-83358CCAB44D}"/>
              </a:ext>
            </a:extLst>
          </p:cNvPr>
          <p:cNvPicPr>
            <a:picLocks noGrp="1" noChangeAspect="1"/>
          </p:cNvPicPr>
          <p:nvPr>
            <p:ph idx="1"/>
          </p:nvPr>
        </p:nvPicPr>
        <p:blipFill>
          <a:blip r:embed="rId2"/>
          <a:stretch>
            <a:fillRect/>
          </a:stretch>
        </p:blipFill>
        <p:spPr>
          <a:xfrm>
            <a:off x="2151214" y="1174749"/>
            <a:ext cx="7216660" cy="5102225"/>
          </a:xfrm>
          <a:prstGeom prst="rect">
            <a:avLst/>
          </a:prstGeom>
        </p:spPr>
      </p:pic>
    </p:spTree>
    <p:extLst>
      <p:ext uri="{BB962C8B-B14F-4D97-AF65-F5344CB8AC3E}">
        <p14:creationId xmlns:p14="http://schemas.microsoft.com/office/powerpoint/2010/main" val="1454557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8DA59-CCBB-FCC9-3152-EB25B7F2FD33}"/>
              </a:ext>
            </a:extLst>
          </p:cNvPr>
          <p:cNvSpPr>
            <a:spLocks noGrp="1"/>
          </p:cNvSpPr>
          <p:nvPr>
            <p:ph type="title"/>
          </p:nvPr>
        </p:nvSpPr>
        <p:spPr>
          <a:xfrm>
            <a:off x="478369" y="144001"/>
            <a:ext cx="9418106" cy="966272"/>
          </a:xfrm>
        </p:spPr>
        <p:txBody>
          <a:bodyPr/>
          <a:lstStyle/>
          <a:p>
            <a:r>
              <a:rPr lang="en-US" dirty="0"/>
              <a:t>IRDQN – Convergence results and Sensitivity analysis</a:t>
            </a:r>
          </a:p>
        </p:txBody>
      </p:sp>
      <p:sp>
        <p:nvSpPr>
          <p:cNvPr id="4" name="Slide Number Placeholder 3">
            <a:extLst>
              <a:ext uri="{FF2B5EF4-FFF2-40B4-BE49-F238E27FC236}">
                <a16:creationId xmlns:a16="http://schemas.microsoft.com/office/drawing/2014/main" id="{34E32F34-9C79-B3D2-9173-E210CA9CFE29}"/>
              </a:ext>
            </a:extLst>
          </p:cNvPr>
          <p:cNvSpPr>
            <a:spLocks noGrp="1"/>
          </p:cNvSpPr>
          <p:nvPr>
            <p:ph type="sldNum" sz="quarter" idx="12"/>
          </p:nvPr>
        </p:nvSpPr>
        <p:spPr/>
        <p:txBody>
          <a:bodyPr/>
          <a:lstStyle/>
          <a:p>
            <a:fld id="{47A777B1-4A66-48BF-8387-31033AC26DFC}" type="slidenum">
              <a:rPr lang="en-US" smtClean="0"/>
              <a:t>68</a:t>
            </a:fld>
            <a:endParaRPr lang="en-US"/>
          </a:p>
        </p:txBody>
      </p:sp>
      <p:pic>
        <p:nvPicPr>
          <p:cNvPr id="6" name="Picture 5">
            <a:extLst>
              <a:ext uri="{FF2B5EF4-FFF2-40B4-BE49-F238E27FC236}">
                <a16:creationId xmlns:a16="http://schemas.microsoft.com/office/drawing/2014/main" id="{9AB301FC-9675-F1D9-A670-D6E7CA4C5D66}"/>
              </a:ext>
            </a:extLst>
          </p:cNvPr>
          <p:cNvPicPr>
            <a:picLocks noChangeAspect="1"/>
          </p:cNvPicPr>
          <p:nvPr/>
        </p:nvPicPr>
        <p:blipFill>
          <a:blip r:embed="rId2"/>
          <a:stretch>
            <a:fillRect/>
          </a:stretch>
        </p:blipFill>
        <p:spPr>
          <a:xfrm>
            <a:off x="3811051" y="964700"/>
            <a:ext cx="3846488" cy="2847975"/>
          </a:xfrm>
          <a:prstGeom prst="rect">
            <a:avLst/>
          </a:prstGeom>
        </p:spPr>
      </p:pic>
      <p:pic>
        <p:nvPicPr>
          <p:cNvPr id="8" name="Picture 7">
            <a:extLst>
              <a:ext uri="{FF2B5EF4-FFF2-40B4-BE49-F238E27FC236}">
                <a16:creationId xmlns:a16="http://schemas.microsoft.com/office/drawing/2014/main" id="{44F6C7A2-CFA6-C24E-95ED-719C7308DB01}"/>
              </a:ext>
            </a:extLst>
          </p:cNvPr>
          <p:cNvPicPr>
            <a:picLocks noChangeAspect="1"/>
          </p:cNvPicPr>
          <p:nvPr/>
        </p:nvPicPr>
        <p:blipFill>
          <a:blip r:embed="rId3"/>
          <a:stretch>
            <a:fillRect/>
          </a:stretch>
        </p:blipFill>
        <p:spPr>
          <a:xfrm>
            <a:off x="7616832" y="964700"/>
            <a:ext cx="3908342" cy="2847975"/>
          </a:xfrm>
          <a:prstGeom prst="rect">
            <a:avLst/>
          </a:prstGeom>
        </p:spPr>
      </p:pic>
      <p:pic>
        <p:nvPicPr>
          <p:cNvPr id="9" name="Picture 8">
            <a:extLst>
              <a:ext uri="{FF2B5EF4-FFF2-40B4-BE49-F238E27FC236}">
                <a16:creationId xmlns:a16="http://schemas.microsoft.com/office/drawing/2014/main" id="{E4DBA910-4EEC-02FB-7F10-F7CD699D8F43}"/>
              </a:ext>
            </a:extLst>
          </p:cNvPr>
          <p:cNvPicPr>
            <a:picLocks noChangeAspect="1"/>
          </p:cNvPicPr>
          <p:nvPr/>
        </p:nvPicPr>
        <p:blipFill>
          <a:blip r:embed="rId4"/>
          <a:stretch>
            <a:fillRect/>
          </a:stretch>
        </p:blipFill>
        <p:spPr>
          <a:xfrm>
            <a:off x="0" y="914568"/>
            <a:ext cx="3825715" cy="2657686"/>
          </a:xfrm>
          <a:prstGeom prst="rect">
            <a:avLst/>
          </a:prstGeom>
        </p:spPr>
      </p:pic>
      <p:pic>
        <p:nvPicPr>
          <p:cNvPr id="11" name="Picture 10">
            <a:extLst>
              <a:ext uri="{FF2B5EF4-FFF2-40B4-BE49-F238E27FC236}">
                <a16:creationId xmlns:a16="http://schemas.microsoft.com/office/drawing/2014/main" id="{A00A4081-15A3-C2B5-5780-DBA6D2C0ACC7}"/>
              </a:ext>
            </a:extLst>
          </p:cNvPr>
          <p:cNvPicPr>
            <a:picLocks noChangeAspect="1"/>
          </p:cNvPicPr>
          <p:nvPr/>
        </p:nvPicPr>
        <p:blipFill>
          <a:blip r:embed="rId5"/>
          <a:stretch>
            <a:fillRect/>
          </a:stretch>
        </p:blipFill>
        <p:spPr>
          <a:xfrm>
            <a:off x="4814326" y="3831725"/>
            <a:ext cx="5686425" cy="2524534"/>
          </a:xfrm>
          <a:prstGeom prst="rect">
            <a:avLst/>
          </a:prstGeom>
        </p:spPr>
      </p:pic>
      <p:pic>
        <p:nvPicPr>
          <p:cNvPr id="13" name="Picture 12">
            <a:extLst>
              <a:ext uri="{FF2B5EF4-FFF2-40B4-BE49-F238E27FC236}">
                <a16:creationId xmlns:a16="http://schemas.microsoft.com/office/drawing/2014/main" id="{152AC989-9542-84B7-4006-3B96EE89AB81}"/>
              </a:ext>
            </a:extLst>
          </p:cNvPr>
          <p:cNvPicPr>
            <a:picLocks noChangeAspect="1"/>
          </p:cNvPicPr>
          <p:nvPr/>
        </p:nvPicPr>
        <p:blipFill>
          <a:blip r:embed="rId6"/>
          <a:stretch>
            <a:fillRect/>
          </a:stretch>
        </p:blipFill>
        <p:spPr>
          <a:xfrm>
            <a:off x="4497956" y="6458214"/>
            <a:ext cx="6453187" cy="280055"/>
          </a:xfrm>
          <a:prstGeom prst="rect">
            <a:avLst/>
          </a:prstGeom>
        </p:spPr>
      </p:pic>
      <p:pic>
        <p:nvPicPr>
          <p:cNvPr id="14" name="Picture 13">
            <a:extLst>
              <a:ext uri="{FF2B5EF4-FFF2-40B4-BE49-F238E27FC236}">
                <a16:creationId xmlns:a16="http://schemas.microsoft.com/office/drawing/2014/main" id="{FBB65C6E-AB4F-DD28-67D1-8B3DA7D63DEF}"/>
              </a:ext>
            </a:extLst>
          </p:cNvPr>
          <p:cNvPicPr>
            <a:picLocks noChangeAspect="1"/>
          </p:cNvPicPr>
          <p:nvPr/>
        </p:nvPicPr>
        <p:blipFill>
          <a:blip r:embed="rId7"/>
          <a:stretch>
            <a:fillRect/>
          </a:stretch>
        </p:blipFill>
        <p:spPr>
          <a:xfrm>
            <a:off x="422270" y="3628717"/>
            <a:ext cx="3002909" cy="3206595"/>
          </a:xfrm>
          <a:prstGeom prst="rect">
            <a:avLst/>
          </a:prstGeom>
        </p:spPr>
      </p:pic>
    </p:spTree>
    <p:extLst>
      <p:ext uri="{BB962C8B-B14F-4D97-AF65-F5344CB8AC3E}">
        <p14:creationId xmlns:p14="http://schemas.microsoft.com/office/powerpoint/2010/main" val="17115673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F87B-13A5-C769-7514-A2587BAB4D8E}"/>
              </a:ext>
            </a:extLst>
          </p:cNvPr>
          <p:cNvSpPr>
            <a:spLocks noGrp="1"/>
          </p:cNvSpPr>
          <p:nvPr>
            <p:ph type="title"/>
          </p:nvPr>
        </p:nvSpPr>
        <p:spPr/>
        <p:txBody>
          <a:bodyPr/>
          <a:lstStyle/>
          <a:p>
            <a:r>
              <a:rPr lang="en-US"/>
              <a:t>Other projects</a:t>
            </a:r>
            <a:endParaRPr lang="en-US" dirty="0"/>
          </a:p>
        </p:txBody>
      </p:sp>
      <p:sp>
        <p:nvSpPr>
          <p:cNvPr id="3" name="Content Placeholder 2">
            <a:extLst>
              <a:ext uri="{FF2B5EF4-FFF2-40B4-BE49-F238E27FC236}">
                <a16:creationId xmlns:a16="http://schemas.microsoft.com/office/drawing/2014/main" id="{425C695A-39F2-1A0A-C131-992DA755065F}"/>
              </a:ext>
            </a:extLst>
          </p:cNvPr>
          <p:cNvSpPr>
            <a:spLocks noGrp="1"/>
          </p:cNvSpPr>
          <p:nvPr>
            <p:ph idx="1"/>
          </p:nvPr>
        </p:nvSpPr>
        <p:spPr>
          <a:xfrm>
            <a:off x="478369" y="1213308"/>
            <a:ext cx="11473384" cy="1655838"/>
          </a:xfrm>
        </p:spPr>
        <p:txBody>
          <a:bodyPr/>
          <a:lstStyle/>
          <a:p>
            <a:r>
              <a:rPr lang="en-US" dirty="0"/>
              <a:t>Non-Stationary Reinforcement Learning</a:t>
            </a:r>
          </a:p>
          <a:p>
            <a:r>
              <a:rPr lang="en-US" dirty="0"/>
              <a:t>Model-Based Reinforcement Learning</a:t>
            </a:r>
          </a:p>
          <a:p>
            <a:r>
              <a:rPr lang="en-US" dirty="0"/>
              <a:t>Robust Multi-Agent Reinforcement Learning for Self-Adaptive Systems</a:t>
            </a:r>
          </a:p>
          <a:p>
            <a:r>
              <a:rPr lang="en-US" dirty="0"/>
              <a:t>Transfer-Learning in Multi-Agent Reinforcement Learning </a:t>
            </a:r>
          </a:p>
        </p:txBody>
      </p:sp>
      <p:sp>
        <p:nvSpPr>
          <p:cNvPr id="4" name="Slide Number Placeholder 3">
            <a:extLst>
              <a:ext uri="{FF2B5EF4-FFF2-40B4-BE49-F238E27FC236}">
                <a16:creationId xmlns:a16="http://schemas.microsoft.com/office/drawing/2014/main" id="{6FD88B33-E696-A782-32C6-E9A45FB8C262}"/>
              </a:ext>
            </a:extLst>
          </p:cNvPr>
          <p:cNvSpPr>
            <a:spLocks noGrp="1"/>
          </p:cNvSpPr>
          <p:nvPr>
            <p:ph type="sldNum" sz="quarter" idx="12"/>
          </p:nvPr>
        </p:nvSpPr>
        <p:spPr/>
        <p:txBody>
          <a:bodyPr/>
          <a:lstStyle/>
          <a:p>
            <a:fld id="{47A777B1-4A66-48BF-8387-31033AC26DFC}" type="slidenum">
              <a:rPr lang="en-US" smtClean="0"/>
              <a:t>69</a:t>
            </a:fld>
            <a:endParaRPr lang="en-US"/>
          </a:p>
        </p:txBody>
      </p:sp>
    </p:spTree>
    <p:extLst>
      <p:ext uri="{BB962C8B-B14F-4D97-AF65-F5344CB8AC3E}">
        <p14:creationId xmlns:p14="http://schemas.microsoft.com/office/powerpoint/2010/main" val="1406980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B44C6-45DA-45E4-B5AE-4CC4953B6A6A}"/>
              </a:ext>
            </a:extLst>
          </p:cNvPr>
          <p:cNvSpPr>
            <a:spLocks noGrp="1"/>
          </p:cNvSpPr>
          <p:nvPr>
            <p:ph type="body" sz="quarter" idx="13"/>
          </p:nvPr>
        </p:nvSpPr>
        <p:spPr>
          <a:xfrm>
            <a:off x="478369" y="1225486"/>
            <a:ext cx="11474451" cy="3002360"/>
          </a:xfrm>
        </p:spPr>
        <p:txBody>
          <a:bodyPr/>
          <a:lstStyle/>
          <a:p>
            <a:r>
              <a:rPr lang="en-US" dirty="0"/>
              <a:t>Review of MDP Learning Algorithms</a:t>
            </a:r>
          </a:p>
          <a:p>
            <a:r>
              <a:rPr lang="en-US" dirty="0"/>
              <a:t>Concepts</a:t>
            </a:r>
          </a:p>
          <a:p>
            <a:r>
              <a:rPr lang="en-US" dirty="0"/>
              <a:t>Model-based algorithms (Value or Policy iteration)</a:t>
            </a:r>
          </a:p>
          <a:p>
            <a:r>
              <a:rPr lang="en-US" dirty="0"/>
              <a:t>Model-free algorithms (</a:t>
            </a:r>
            <a:r>
              <a:rPr lang="en-US" dirty="0" err="1"/>
              <a:t>Sarsa</a:t>
            </a:r>
            <a:r>
              <a:rPr lang="en-US" dirty="0"/>
              <a:t> and Q-Learning)</a:t>
            </a:r>
          </a:p>
          <a:p>
            <a:r>
              <a:rPr lang="en-US" dirty="0"/>
              <a:t>Model-based architectures</a:t>
            </a:r>
          </a:p>
          <a:p>
            <a:pPr lvl="1"/>
            <a:r>
              <a:rPr lang="en-US" dirty="0"/>
              <a:t>Dyna-Q</a:t>
            </a:r>
          </a:p>
          <a:p>
            <a:pPr lvl="1"/>
            <a:r>
              <a:rPr lang="en-US" dirty="0"/>
              <a:t>POMDP / Hidden-Markov Models</a:t>
            </a:r>
          </a:p>
        </p:txBody>
      </p:sp>
      <p:sp>
        <p:nvSpPr>
          <p:cNvPr id="3" name="Title 2">
            <a:extLst>
              <a:ext uri="{FF2B5EF4-FFF2-40B4-BE49-F238E27FC236}">
                <a16:creationId xmlns:a16="http://schemas.microsoft.com/office/drawing/2014/main" id="{86AD26B0-E5A5-4A9D-B1E0-23C2DF5797EF}"/>
              </a:ext>
            </a:extLst>
          </p:cNvPr>
          <p:cNvSpPr>
            <a:spLocks noGrp="1"/>
          </p:cNvSpPr>
          <p:nvPr>
            <p:ph type="title"/>
          </p:nvPr>
        </p:nvSpPr>
        <p:spPr/>
        <p:txBody>
          <a:bodyPr/>
          <a:lstStyle/>
          <a:p>
            <a:r>
              <a:rPr lang="en-US" dirty="0"/>
              <a:t>Topics</a:t>
            </a:r>
          </a:p>
        </p:txBody>
      </p:sp>
      <p:sp>
        <p:nvSpPr>
          <p:cNvPr id="4" name="Slide Number Placeholder 3">
            <a:extLst>
              <a:ext uri="{FF2B5EF4-FFF2-40B4-BE49-F238E27FC236}">
                <a16:creationId xmlns:a16="http://schemas.microsoft.com/office/drawing/2014/main" id="{33937E33-96F1-4325-A3B2-4C78417930D4}"/>
              </a:ext>
            </a:extLst>
          </p:cNvPr>
          <p:cNvSpPr>
            <a:spLocks noGrp="1"/>
          </p:cNvSpPr>
          <p:nvPr>
            <p:ph type="sldNum" sz="quarter" idx="16"/>
          </p:nvPr>
        </p:nvSpPr>
        <p:spPr/>
        <p:txBody>
          <a:bodyPr/>
          <a:lstStyle/>
          <a:p>
            <a:fld id="{1915DC07-6425-4740-9695-FB9F2ED48CC1}" type="slidenum">
              <a:rPr lang="en-US" smtClean="0"/>
              <a:t>7</a:t>
            </a:fld>
            <a:endParaRPr lang="en-US"/>
          </a:p>
        </p:txBody>
      </p:sp>
    </p:spTree>
    <p:extLst>
      <p:ext uri="{BB962C8B-B14F-4D97-AF65-F5344CB8AC3E}">
        <p14:creationId xmlns:p14="http://schemas.microsoft.com/office/powerpoint/2010/main" val="366005286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532D-AC8D-4D52-BA36-D151A3304104}"/>
              </a:ext>
            </a:extLst>
          </p:cNvPr>
          <p:cNvSpPr>
            <a:spLocks noGrp="1"/>
          </p:cNvSpPr>
          <p:nvPr>
            <p:ph type="title"/>
          </p:nvPr>
        </p:nvSpPr>
        <p:spPr/>
        <p:txBody>
          <a:bodyPr/>
          <a:lstStyle/>
          <a:p>
            <a:r>
              <a:rPr lang="en-US" dirty="0"/>
              <a:t>Interesting lectures</a:t>
            </a:r>
          </a:p>
        </p:txBody>
      </p:sp>
      <p:sp>
        <p:nvSpPr>
          <p:cNvPr id="3" name="Slide Number Placeholder 2">
            <a:extLst>
              <a:ext uri="{FF2B5EF4-FFF2-40B4-BE49-F238E27FC236}">
                <a16:creationId xmlns:a16="http://schemas.microsoft.com/office/drawing/2014/main" id="{EE617B60-BB2B-43A9-93EB-7698381AB6E5}"/>
              </a:ext>
            </a:extLst>
          </p:cNvPr>
          <p:cNvSpPr>
            <a:spLocks noGrp="1"/>
          </p:cNvSpPr>
          <p:nvPr>
            <p:ph type="sldNum" sz="quarter" idx="12"/>
          </p:nvPr>
        </p:nvSpPr>
        <p:spPr/>
        <p:txBody>
          <a:bodyPr/>
          <a:lstStyle/>
          <a:p>
            <a:fld id="{47A777B1-4A66-48BF-8387-31033AC26DFC}" type="slidenum">
              <a:rPr lang="en-US" smtClean="0"/>
              <a:t>70</a:t>
            </a:fld>
            <a:endParaRPr lang="en-US"/>
          </a:p>
        </p:txBody>
      </p:sp>
      <p:graphicFrame>
        <p:nvGraphicFramePr>
          <p:cNvPr id="4" name="Table 4">
            <a:extLst>
              <a:ext uri="{FF2B5EF4-FFF2-40B4-BE49-F238E27FC236}">
                <a16:creationId xmlns:a16="http://schemas.microsoft.com/office/drawing/2014/main" id="{AAA8C8A2-9A12-41DA-812E-3A622A9B89EC}"/>
              </a:ext>
            </a:extLst>
          </p:cNvPr>
          <p:cNvGraphicFramePr>
            <a:graphicFrameLocks noGrp="1"/>
          </p:cNvGraphicFramePr>
          <p:nvPr>
            <p:extLst>
              <p:ext uri="{D42A27DB-BD31-4B8C-83A1-F6EECF244321}">
                <p14:modId xmlns:p14="http://schemas.microsoft.com/office/powerpoint/2010/main" val="706856240"/>
              </p:ext>
            </p:extLst>
          </p:nvPr>
        </p:nvGraphicFramePr>
        <p:xfrm>
          <a:off x="201167" y="882991"/>
          <a:ext cx="11578287" cy="5425440"/>
        </p:xfrm>
        <a:graphic>
          <a:graphicData uri="http://schemas.openxmlformats.org/drawingml/2006/table">
            <a:tbl>
              <a:tblPr firstRow="1" bandRow="1">
                <a:tableStyleId>{5C22544A-7EE6-4342-B048-85BDC9FD1C3A}</a:tableStyleId>
              </a:tblPr>
              <a:tblGrid>
                <a:gridCol w="7614111">
                  <a:extLst>
                    <a:ext uri="{9D8B030D-6E8A-4147-A177-3AD203B41FA5}">
                      <a16:colId xmlns:a16="http://schemas.microsoft.com/office/drawing/2014/main" val="902680481"/>
                    </a:ext>
                  </a:extLst>
                </a:gridCol>
                <a:gridCol w="3964176">
                  <a:extLst>
                    <a:ext uri="{9D8B030D-6E8A-4147-A177-3AD203B41FA5}">
                      <a16:colId xmlns:a16="http://schemas.microsoft.com/office/drawing/2014/main" val="3349827548"/>
                    </a:ext>
                  </a:extLst>
                </a:gridCol>
              </a:tblGrid>
              <a:tr h="187868">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31560372"/>
                  </a:ext>
                </a:extLst>
              </a:tr>
              <a:tr h="627346">
                <a:tc>
                  <a:txBody>
                    <a:bodyPr/>
                    <a:lstStyle/>
                    <a:p>
                      <a:r>
                        <a:rPr lang="en-US" sz="1400" dirty="0"/>
                        <a:t>David Silver, 2015, University College London</a:t>
                      </a:r>
                    </a:p>
                    <a:p>
                      <a:r>
                        <a:rPr lang="en-US" sz="1200" dirty="0"/>
                        <a:t>Lecture 1 </a:t>
                      </a:r>
                      <a:r>
                        <a:rPr lang="en-US" sz="1200" dirty="0">
                          <a:hlinkClick r:id="rId3"/>
                        </a:rPr>
                        <a:t>https://www.youtube.com/watch?v=2pWv7GOvuf0</a:t>
                      </a:r>
                      <a:r>
                        <a:rPr lang="en-US" sz="1200" dirty="0"/>
                        <a:t> </a:t>
                      </a:r>
                    </a:p>
                    <a:p>
                      <a:r>
                        <a:rPr lang="en-US" sz="1200" dirty="0"/>
                        <a:t>Lecture 2 </a:t>
                      </a:r>
                      <a:r>
                        <a:rPr lang="en-US" sz="1200" dirty="0">
                          <a:hlinkClick r:id="rId4"/>
                        </a:rPr>
                        <a:t>https://www.youtube.com/watch?v=lfHX2hHRMVQ&amp;list=PLqYmG7hTraZDM-OYHWgPebj2MfCFzFObQ&amp;index=2&amp;pbjreload=10</a:t>
                      </a:r>
                      <a:r>
                        <a:rPr lang="en-US" sz="1200" dirty="0"/>
                        <a:t> </a:t>
                      </a:r>
                    </a:p>
                    <a:p>
                      <a:r>
                        <a:rPr lang="en-US" sz="1200" dirty="0"/>
                        <a:t>Lecture 3 </a:t>
                      </a:r>
                      <a:r>
                        <a:rPr lang="en-US" sz="1200" dirty="0">
                          <a:hlinkClick r:id="rId5"/>
                        </a:rPr>
                        <a:t>https://www.youtube.com/watch?v=Nd1-UUMVfz4&amp;list=PLqYmG7hTraZDM-OYHWgPebj2MfCFzFObQ&amp;index=3&amp;pbjreload=10</a:t>
                      </a:r>
                      <a:r>
                        <a:rPr lang="en-US" sz="1200" dirty="0"/>
                        <a:t> </a:t>
                      </a:r>
                    </a:p>
                    <a:p>
                      <a:r>
                        <a:rPr lang="en-US" sz="1200" dirty="0"/>
                        <a:t>Course website: </a:t>
                      </a:r>
                      <a:r>
                        <a:rPr lang="en-US" sz="1200" dirty="0">
                          <a:hlinkClick r:id="rId6"/>
                        </a:rPr>
                        <a:t>https://www.davidsilver.uk/teaching/</a:t>
                      </a:r>
                      <a:endParaRPr lang="en-US" sz="1200" dirty="0"/>
                    </a:p>
                  </a:txBody>
                  <a:tcPr/>
                </a:tc>
                <a:tc>
                  <a:txBody>
                    <a:bodyPr/>
                    <a:lstStyle/>
                    <a:p>
                      <a:r>
                        <a:rPr lang="en-US" sz="1400" dirty="0"/>
                        <a:t>Bottom-up explanations based on introducing the simpler models before adding the complexity that justify more complex models. Explains the math behind concepts.</a:t>
                      </a:r>
                    </a:p>
                  </a:txBody>
                  <a:tcPr/>
                </a:tc>
                <a:extLst>
                  <a:ext uri="{0D108BD9-81ED-4DB2-BD59-A6C34878D82A}">
                    <a16:rowId xmlns:a16="http://schemas.microsoft.com/office/drawing/2014/main" val="997775238"/>
                  </a:ext>
                </a:extLst>
              </a:tr>
              <a:tr h="724328">
                <a:tc>
                  <a:txBody>
                    <a:bodyPr/>
                    <a:lstStyle/>
                    <a:p>
                      <a:r>
                        <a:rPr lang="en-US" sz="1400" dirty="0"/>
                        <a:t>Pascal </a:t>
                      </a:r>
                      <a:r>
                        <a:rPr lang="en-US" sz="1400" dirty="0" err="1"/>
                        <a:t>Poupert</a:t>
                      </a:r>
                      <a:r>
                        <a:rPr lang="en-US" sz="1400" dirty="0"/>
                        <a:t>, 2018, University of Waterloo, Canada</a:t>
                      </a:r>
                    </a:p>
                    <a:p>
                      <a:r>
                        <a:rPr lang="en-US" sz="1200" dirty="0"/>
                        <a:t>Lecture 1b: </a:t>
                      </a:r>
                      <a:r>
                        <a:rPr lang="en-US" sz="1200" dirty="0">
                          <a:hlinkClick r:id="rId7"/>
                        </a:rPr>
                        <a:t>https://www.youtube.com/watch?v=yOWBb0mqENw&amp;list=PLdAoL1zKcqTXFJniO3Tqqn6xMBBL07EDc&amp;index=2&amp;pbjreload=10</a:t>
                      </a:r>
                      <a:r>
                        <a:rPr lang="en-US" sz="1200" dirty="0"/>
                        <a:t> </a:t>
                      </a:r>
                    </a:p>
                    <a:p>
                      <a:r>
                        <a:rPr lang="en-US" sz="1200" dirty="0"/>
                        <a:t>Lecture 2a: </a:t>
                      </a:r>
                      <a:r>
                        <a:rPr lang="en-US" sz="1200" dirty="0">
                          <a:hlinkClick r:id="rId7"/>
                        </a:rPr>
                        <a:t>https://www.youtube.com/watch?v=yOWBb0mqENw&amp;list=PLdAoL1zKcqTXFJniO3Tqqn6xMBBL07EDc&amp;index=2&amp;pbjreload=10</a:t>
                      </a:r>
                      <a:endParaRPr lang="en-US" sz="1200" dirty="0"/>
                    </a:p>
                    <a:p>
                      <a:r>
                        <a:rPr lang="en-US" sz="1200" dirty="0"/>
                        <a:t>Lecture 2b: </a:t>
                      </a:r>
                      <a:r>
                        <a:rPr lang="en-US" sz="1200" dirty="0">
                          <a:hlinkClick r:id="rId8"/>
                        </a:rPr>
                        <a:t>https://www.youtube.com/watch?v=mjyrRG7RD84&amp;list=PLdAoL1zKcqTXFJniO3Tqqn6xMBBL07EDc&amp;index=5&amp;pbjreload=10</a:t>
                      </a:r>
                      <a:r>
                        <a:rPr lang="en-US" sz="1200" dirty="0"/>
                        <a:t> </a:t>
                      </a:r>
                    </a:p>
                    <a:p>
                      <a:r>
                        <a:rPr lang="en-US" sz="1200" dirty="0"/>
                        <a:t>Course website: </a:t>
                      </a:r>
                      <a:r>
                        <a:rPr lang="en-US" sz="1200" dirty="0">
                          <a:hlinkClick r:id="rId9"/>
                        </a:rPr>
                        <a:t>https://cs.uwaterloo.ca/~ppoupart/teaching/cs885-spring20/schedule.html</a:t>
                      </a:r>
                      <a:r>
                        <a:rPr lang="en-US" sz="1200" dirty="0"/>
                        <a:t> </a:t>
                      </a:r>
                    </a:p>
                  </a:txBody>
                  <a:tcPr/>
                </a:tc>
                <a:tc>
                  <a:txBody>
                    <a:bodyPr/>
                    <a:lstStyle/>
                    <a:p>
                      <a:r>
                        <a:rPr lang="en-US" sz="1400" dirty="0"/>
                        <a:t>More conceptual level with examples of applications.</a:t>
                      </a:r>
                    </a:p>
                  </a:txBody>
                  <a:tcPr/>
                </a:tc>
                <a:extLst>
                  <a:ext uri="{0D108BD9-81ED-4DB2-BD59-A6C34878D82A}">
                    <a16:rowId xmlns:a16="http://schemas.microsoft.com/office/drawing/2014/main" val="851044709"/>
                  </a:ext>
                </a:extLst>
              </a:tr>
              <a:tr h="708221">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Charles Isbell &amp; Michael Littman, 2015, Georgia Tech </a:t>
                      </a:r>
                      <a:r>
                        <a:rPr lang="en-US" sz="1200" dirty="0">
                          <a:hlinkClick r:id="rId10"/>
                        </a:rPr>
                        <a:t>https://www.youtube.com/watch?v=rETmf4NnlPM&amp;list=PL__ycckD1ec_yNMjDl-Lq4-1ZqHcXqgm7&amp;index=128&amp;pbjreload=10</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Step-by-step explanations with fun discussions and lot of small examples to illustrate each core MDP principle</a:t>
                      </a:r>
                    </a:p>
                  </a:txBody>
                  <a:tcPr/>
                </a:tc>
                <a:extLst>
                  <a:ext uri="{0D108BD9-81ED-4DB2-BD59-A6C34878D82A}">
                    <a16:rowId xmlns:a16="http://schemas.microsoft.com/office/drawing/2014/main" val="2214680325"/>
                  </a:ext>
                </a:extLst>
              </a:tr>
              <a:tr h="675502">
                <a:tc>
                  <a:txBody>
                    <a:bodyPr/>
                    <a:lstStyle/>
                    <a:p>
                      <a:r>
                        <a:rPr lang="en-US" sz="1400" dirty="0"/>
                        <a:t>Nando Freitas, 2015, Lectures Oxford University, UK </a:t>
                      </a:r>
                    </a:p>
                    <a:p>
                      <a:r>
                        <a:rPr lang="en-US" sz="1200" dirty="0"/>
                        <a:t>Lecture 15 </a:t>
                      </a:r>
                      <a:r>
                        <a:rPr lang="en-US" sz="1200" dirty="0">
                          <a:hlinkClick r:id="rId11"/>
                        </a:rPr>
                        <a:t>https://www.youtube.com/watch?v=kUiR0RLmGCo</a:t>
                      </a:r>
                      <a:r>
                        <a:rPr lang="en-US" sz="1200" dirty="0"/>
                        <a:t> </a:t>
                      </a:r>
                    </a:p>
                    <a:p>
                      <a:r>
                        <a:rPr lang="en-US" sz="1200" dirty="0"/>
                        <a:t>Lecture 16 </a:t>
                      </a:r>
                      <a:r>
                        <a:rPr lang="en-US" sz="1200" dirty="0">
                          <a:hlinkClick r:id="rId12"/>
                        </a:rPr>
                        <a:t>https://www.youtube.com/watch?v=dV80NAlEins</a:t>
                      </a:r>
                      <a:r>
                        <a:rPr lang="en-US" sz="1200" dirty="0"/>
                        <a:t> </a:t>
                      </a:r>
                    </a:p>
                    <a:p>
                      <a:r>
                        <a:rPr lang="en-US" sz="1200" dirty="0"/>
                        <a:t>Course Website: </a:t>
                      </a:r>
                      <a:r>
                        <a:rPr lang="en-US" sz="1200" dirty="0">
                          <a:hlinkClick r:id="rId13"/>
                        </a:rPr>
                        <a:t>https://www.cs.ox.ac.uk/people/nando.defreitas/machinelearning/</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Lectures in the context of Deep Learning, but still provide the necessary concepts of RL.</a:t>
                      </a:r>
                    </a:p>
                  </a:txBody>
                  <a:tcPr/>
                </a:tc>
                <a:extLst>
                  <a:ext uri="{0D108BD9-81ED-4DB2-BD59-A6C34878D82A}">
                    <a16:rowId xmlns:a16="http://schemas.microsoft.com/office/drawing/2014/main" val="2503466102"/>
                  </a:ext>
                </a:extLst>
              </a:tr>
            </a:tbl>
          </a:graphicData>
        </a:graphic>
      </p:graphicFrame>
    </p:spTree>
    <p:extLst>
      <p:ext uri="{BB962C8B-B14F-4D97-AF65-F5344CB8AC3E}">
        <p14:creationId xmlns:p14="http://schemas.microsoft.com/office/powerpoint/2010/main" val="350901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979D-B5C0-4508-9A4B-C09E7DB1DB13}"/>
              </a:ext>
            </a:extLst>
          </p:cNvPr>
          <p:cNvSpPr>
            <a:spLocks noGrp="1"/>
          </p:cNvSpPr>
          <p:nvPr>
            <p:ph type="title"/>
          </p:nvPr>
        </p:nvSpPr>
        <p:spPr/>
        <p:txBody>
          <a:bodyPr/>
          <a:lstStyle/>
          <a:p>
            <a:r>
              <a:rPr lang="en-US" dirty="0"/>
              <a:t>Brief Taxonomy of RL Methods</a:t>
            </a:r>
          </a:p>
        </p:txBody>
      </p:sp>
      <p:pic>
        <p:nvPicPr>
          <p:cNvPr id="5" name="Picture 4">
            <a:extLst>
              <a:ext uri="{FF2B5EF4-FFF2-40B4-BE49-F238E27FC236}">
                <a16:creationId xmlns:a16="http://schemas.microsoft.com/office/drawing/2014/main" id="{C1C63AFA-D010-4DDB-B4FA-BE38317BA4D1}"/>
              </a:ext>
            </a:extLst>
          </p:cNvPr>
          <p:cNvPicPr>
            <a:picLocks noChangeAspect="1"/>
          </p:cNvPicPr>
          <p:nvPr/>
        </p:nvPicPr>
        <p:blipFill rotWithShape="1">
          <a:blip r:embed="rId2"/>
          <a:srcRect t="11303"/>
          <a:stretch/>
        </p:blipFill>
        <p:spPr>
          <a:xfrm>
            <a:off x="1506247" y="1253837"/>
            <a:ext cx="8710613" cy="4577260"/>
          </a:xfrm>
          <a:prstGeom prst="rect">
            <a:avLst/>
          </a:prstGeom>
        </p:spPr>
      </p:pic>
      <p:sp>
        <p:nvSpPr>
          <p:cNvPr id="3" name="Slide Number Placeholder 3">
            <a:extLst>
              <a:ext uri="{FF2B5EF4-FFF2-40B4-BE49-F238E27FC236}">
                <a16:creationId xmlns:a16="http://schemas.microsoft.com/office/drawing/2014/main" id="{BD04F3EB-D255-0012-613D-3B67F36BAA47}"/>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8</a:t>
            </a:fld>
            <a:endParaRPr lang="en-US"/>
          </a:p>
        </p:txBody>
      </p:sp>
    </p:spTree>
    <p:extLst>
      <p:ext uri="{BB962C8B-B14F-4D97-AF65-F5344CB8AC3E}">
        <p14:creationId xmlns:p14="http://schemas.microsoft.com/office/powerpoint/2010/main" val="3906011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2B78-96E8-4C4D-A867-F5988A72AA26}"/>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id="{FCDC9308-C462-436F-9B6B-7264F325A2AE}"/>
              </a:ext>
            </a:extLst>
          </p:cNvPr>
          <p:cNvSpPr>
            <a:spLocks noGrp="1"/>
          </p:cNvSpPr>
          <p:nvPr>
            <p:ph idx="1"/>
          </p:nvPr>
        </p:nvSpPr>
        <p:spPr>
          <a:xfrm>
            <a:off x="803563" y="779183"/>
            <a:ext cx="8271164" cy="5510781"/>
          </a:xfrm>
        </p:spPr>
        <p:txBody>
          <a:bodyPr>
            <a:noAutofit/>
          </a:bodyPr>
          <a:lstStyle/>
          <a:p>
            <a:pPr marL="0" indent="0">
              <a:buNone/>
            </a:pPr>
            <a:endParaRPr lang="en-US" sz="1600" dirty="0"/>
          </a:p>
          <a:p>
            <a:pPr marL="0" indent="0">
              <a:buNone/>
            </a:pPr>
            <a:r>
              <a:rPr lang="en-US" sz="1600" dirty="0"/>
              <a:t>Sutton, R. S., &amp; </a:t>
            </a:r>
            <a:r>
              <a:rPr lang="en-US" sz="1600" dirty="0" err="1"/>
              <a:t>Barto</a:t>
            </a:r>
            <a:r>
              <a:rPr lang="en-US" sz="1600" dirty="0"/>
              <a:t>, A. G. (2015).</a:t>
            </a:r>
            <a:r>
              <a:rPr lang="en-US" sz="1600" b="1" dirty="0"/>
              <a:t> </a:t>
            </a:r>
            <a:r>
              <a:rPr lang="en-US" sz="1600" b="1" i="1" dirty="0"/>
              <a:t>Reinforcement learning: An introduction</a:t>
            </a:r>
            <a:r>
              <a:rPr lang="en-US" sz="1600" dirty="0"/>
              <a:t>. MIT press. </a:t>
            </a:r>
            <a:r>
              <a:rPr lang="en-US" sz="1600" dirty="0">
                <a:hlinkClick r:id="rId3"/>
              </a:rPr>
              <a:t>http://richsutton.com</a:t>
            </a:r>
            <a:endParaRPr lang="en-US" sz="1600" dirty="0"/>
          </a:p>
          <a:p>
            <a:pPr marL="0" indent="0">
              <a:buNone/>
            </a:pPr>
            <a:endParaRPr lang="en-US" sz="1600" dirty="0"/>
          </a:p>
          <a:p>
            <a:r>
              <a:rPr lang="en-US" sz="1600" dirty="0"/>
              <a:t>Csaba </a:t>
            </a:r>
            <a:r>
              <a:rPr lang="en-US" sz="1600" dirty="0" err="1"/>
              <a:t>Szepesvári</a:t>
            </a:r>
            <a:r>
              <a:rPr lang="en-US" sz="1600" dirty="0"/>
              <a:t> (2010). </a:t>
            </a:r>
            <a:r>
              <a:rPr lang="en-US" sz="1600" b="1" i="1" dirty="0"/>
              <a:t>Algorithms for reinforcement learning </a:t>
            </a:r>
            <a:r>
              <a:rPr lang="en-US" sz="1600" dirty="0"/>
              <a:t>Morgan and Claypool. </a:t>
            </a:r>
            <a:r>
              <a:rPr lang="en-US" sz="1600" dirty="0">
                <a:hlinkClick r:id="rId4"/>
              </a:rPr>
              <a:t>https://sites.ualberta.ca/~szepesva/rlbook.html</a:t>
            </a:r>
            <a:endParaRPr lang="en-US" sz="1600"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r>
              <a:rPr lang="en-US" sz="1400" b="1" dirty="0"/>
              <a:t>Lectures at UCL from DeepMind Research Scientists:</a:t>
            </a:r>
          </a:p>
          <a:p>
            <a:pPr marL="285750" indent="-285750">
              <a:spcBef>
                <a:spcPts val="300"/>
              </a:spcBef>
              <a:spcAft>
                <a:spcPts val="300"/>
              </a:spcAft>
              <a:buClr>
                <a:schemeClr val="accent1"/>
              </a:buClr>
              <a:buSzPct val="90000"/>
              <a:buFont typeface="Arial" panose="020B0604020202020204" pitchFamily="34" charset="0"/>
              <a:buChar char="•"/>
            </a:pPr>
            <a:r>
              <a:rPr lang="en-US" sz="1400" dirty="0"/>
              <a:t>David Silver, 2015, </a:t>
            </a:r>
            <a:r>
              <a:rPr lang="en-US" sz="1400" dirty="0">
                <a:hlinkClick r:id="rId5"/>
              </a:rPr>
              <a:t>https://www.davidsilver.uk/wp-content/uploads/2020/03/MC-TD.pdf</a:t>
            </a:r>
            <a:endParaRPr lang="en-US" sz="1400" dirty="0"/>
          </a:p>
          <a:p>
            <a:pPr marL="285750" indent="-285750">
              <a:spcBef>
                <a:spcPts val="300"/>
              </a:spcBef>
              <a:spcAft>
                <a:spcPts val="300"/>
              </a:spcAft>
              <a:buClr>
                <a:schemeClr val="accent1"/>
              </a:buClr>
              <a:buSzPct val="90000"/>
              <a:buFont typeface="Arial" panose="020B0604020202020204" pitchFamily="34" charset="0"/>
              <a:buChar char="•"/>
            </a:pPr>
            <a:r>
              <a:rPr lang="en-US" sz="1400" dirty="0" err="1"/>
              <a:t>Hado</a:t>
            </a:r>
            <a:r>
              <a:rPr lang="en-US" sz="1400" dirty="0"/>
              <a:t> Van </a:t>
            </a:r>
            <a:r>
              <a:rPr lang="en-US" sz="1400" dirty="0" err="1"/>
              <a:t>Hansselt</a:t>
            </a:r>
            <a:r>
              <a:rPr lang="en-US" sz="1400" dirty="0"/>
              <a:t>, 2018 </a:t>
            </a:r>
            <a:r>
              <a:rPr lang="en-US" sz="1400" dirty="0">
                <a:hlinkClick r:id="rId6"/>
              </a:rPr>
              <a:t>https://www.youtube.com/watch?v=nnxHlg-2WgA&amp;list=PLqYmG7hTraZBKeNJ-JE_eyJHZ7XgBoAyb&amp;index=4</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r>
              <a:rPr lang="en-US" sz="1400" dirty="0">
                <a:hlinkClick r:id="rId7"/>
              </a:rPr>
              <a:t>https://www.deepmind.com/learning-resources/reinforcement-learning-lecture-series-2021</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endParaRPr lang="en-US" sz="1400" dirty="0"/>
          </a:p>
          <a:p>
            <a:pPr marL="457200" lvl="1" indent="0">
              <a:buNone/>
            </a:pPr>
            <a:endParaRPr lang="en-US" sz="1600" dirty="0"/>
          </a:p>
        </p:txBody>
      </p:sp>
      <p:pic>
        <p:nvPicPr>
          <p:cNvPr id="4" name="Picture 3">
            <a:extLst>
              <a:ext uri="{FF2B5EF4-FFF2-40B4-BE49-F238E27FC236}">
                <a16:creationId xmlns:a16="http://schemas.microsoft.com/office/drawing/2014/main" id="{00D7F70F-E59A-45CA-8D4D-E2A12E645DC2}"/>
              </a:ext>
            </a:extLst>
          </p:cNvPr>
          <p:cNvPicPr>
            <a:picLocks noChangeAspect="1"/>
          </p:cNvPicPr>
          <p:nvPr/>
        </p:nvPicPr>
        <p:blipFill>
          <a:blip r:embed="rId8"/>
          <a:stretch>
            <a:fillRect/>
          </a:stretch>
        </p:blipFill>
        <p:spPr>
          <a:xfrm>
            <a:off x="8100659" y="507383"/>
            <a:ext cx="1336034" cy="1705333"/>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 name="Picture 6" descr="A picture containing photo, black, sitting, computer&#10;&#10;Description automatically generated">
            <a:extLst>
              <a:ext uri="{FF2B5EF4-FFF2-40B4-BE49-F238E27FC236}">
                <a16:creationId xmlns:a16="http://schemas.microsoft.com/office/drawing/2014/main" id="{252F4A30-37D7-4915-9446-DBB17BE0B9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29804" y="2411716"/>
            <a:ext cx="1336034" cy="1645362"/>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26" name="Picture 2">
            <a:extLst>
              <a:ext uri="{FF2B5EF4-FFF2-40B4-BE49-F238E27FC236}">
                <a16:creationId xmlns:a16="http://schemas.microsoft.com/office/drawing/2014/main" id="{A1744968-8C4D-4CC1-99D8-EE834FEB2E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5622" y="4959928"/>
            <a:ext cx="2241760" cy="53802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F993C4D3-73F1-4DB7-DCE0-2AD545CCE3FB}"/>
              </a:ext>
            </a:extLst>
          </p:cNvPr>
          <p:cNvSpPr txBox="1">
            <a:spLocks/>
          </p:cNvSpPr>
          <p:nvPr/>
        </p:nvSpPr>
        <p:spPr>
          <a:xfrm>
            <a:off x="11219935" y="6526804"/>
            <a:ext cx="732885" cy="2287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15DC07-6425-4740-9695-FB9F2ED48CC1}" type="slidenum">
              <a:rPr lang="en-US" smtClean="0"/>
              <a:pPr/>
              <a:t>9</a:t>
            </a:fld>
            <a:endParaRPr lang="en-US"/>
          </a:p>
        </p:txBody>
      </p:sp>
    </p:spTree>
    <p:extLst>
      <p:ext uri="{BB962C8B-B14F-4D97-AF65-F5344CB8AC3E}">
        <p14:creationId xmlns:p14="http://schemas.microsoft.com/office/powerpoint/2010/main" val="19771570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3|10.6|13.5"/>
</p:tagLst>
</file>

<file path=ppt/tags/tag2.xml><?xml version="1.0" encoding="utf-8"?>
<p:tagLst xmlns:a="http://schemas.openxmlformats.org/drawingml/2006/main" xmlns:r="http://schemas.openxmlformats.org/officeDocument/2006/relationships" xmlns:p="http://schemas.openxmlformats.org/presentationml/2006/main">
  <p:tag name="TIMING" val="|33.7"/>
</p:tagLst>
</file>

<file path=ppt/tags/tag3.xml><?xml version="1.0" encoding="utf-8"?>
<p:tagLst xmlns:a="http://schemas.openxmlformats.org/drawingml/2006/main" xmlns:r="http://schemas.openxmlformats.org/officeDocument/2006/relationships" xmlns:p="http://schemas.openxmlformats.org/presentationml/2006/main">
  <p:tag name="TIMING" val="|9.8|7.8"/>
</p:tagLst>
</file>

<file path=ppt/tags/tag4.xml><?xml version="1.0" encoding="utf-8"?>
<p:tagLst xmlns:a="http://schemas.openxmlformats.org/drawingml/2006/main" xmlns:r="http://schemas.openxmlformats.org/officeDocument/2006/relationships" xmlns:p="http://schemas.openxmlformats.org/presentationml/2006/main">
  <p:tag name="TIMING" val="|29.9|12.5"/>
</p:tagLst>
</file>

<file path=ppt/theme/theme1.xml><?xml version="1.0" encoding="utf-8"?>
<a:theme xmlns:a="http://schemas.openxmlformats.org/drawingml/2006/main" name="1_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 Intro Reinforcement Learning</Template>
  <TotalTime>595</TotalTime>
  <Words>5113</Words>
  <Application>Microsoft Office PowerPoint</Application>
  <PresentationFormat>Widescreen</PresentationFormat>
  <Paragraphs>751</Paragraphs>
  <Slides>70</Slides>
  <Notes>20</Notes>
  <HiddenSlides>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70</vt:i4>
      </vt:variant>
    </vt:vector>
  </HeadingPairs>
  <TitlesOfParts>
    <vt:vector size="79" baseType="lpstr">
      <vt:lpstr>Arial</vt:lpstr>
      <vt:lpstr>Calibri</vt:lpstr>
      <vt:lpstr>Calibri Light</vt:lpstr>
      <vt:lpstr>Cambria Math</vt:lpstr>
      <vt:lpstr>Edwardian Script ITC</vt:lpstr>
      <vt:lpstr>Verdana</vt:lpstr>
      <vt:lpstr>1_HPI PPT-Template</vt:lpstr>
      <vt:lpstr>HPI PPT-Template</vt:lpstr>
      <vt:lpstr>Bitmap Image</vt:lpstr>
      <vt:lpstr>Winter Term 22-23  Probabilistic Models - Modeling, Learning and Analysis  Intro do Reinforcement Learning</vt:lpstr>
      <vt:lpstr>Progress of Techniques– Reinforcement Learning</vt:lpstr>
      <vt:lpstr>Context: The Progress of  Multi-Agent Reinforcement Learning</vt:lpstr>
      <vt:lpstr>However  AI systems are not being deployed</vt:lpstr>
      <vt:lpstr>The Nature of the Problem- Structure vs Frequency</vt:lpstr>
      <vt:lpstr>Reinforcement Learning</vt:lpstr>
      <vt:lpstr>Topics</vt:lpstr>
      <vt:lpstr>Brief Taxonomy of RL Methods</vt:lpstr>
      <vt:lpstr>Resources used</vt:lpstr>
      <vt:lpstr>Basic concepts - Structure</vt:lpstr>
      <vt:lpstr>Agent and Environment Interaction</vt:lpstr>
      <vt:lpstr>State</vt:lpstr>
      <vt:lpstr>Markov Property</vt:lpstr>
      <vt:lpstr>Markov Chain</vt:lpstr>
      <vt:lpstr>Return (G) and Discount Factor (γ) </vt:lpstr>
      <vt:lpstr>State Value Function</vt:lpstr>
      <vt:lpstr>Bellman Equation</vt:lpstr>
      <vt:lpstr>Markov Reward Process (MRP)</vt:lpstr>
      <vt:lpstr>Bellman equation in matrix form</vt:lpstr>
      <vt:lpstr>Markov Decision Process (MDP)</vt:lpstr>
      <vt:lpstr>Bellman Optimatility Equation</vt:lpstr>
      <vt:lpstr>Bellman Optimality Equations for MDPs</vt:lpstr>
      <vt:lpstr>Episodes</vt:lpstr>
      <vt:lpstr>Model-Based Algorithms</vt:lpstr>
      <vt:lpstr>Prediction versus Control Problems</vt:lpstr>
      <vt:lpstr>Policy Evaluation and Policy Iteration</vt:lpstr>
      <vt:lpstr>Value Iteration</vt:lpstr>
      <vt:lpstr>Model-Free Algorithms</vt:lpstr>
      <vt:lpstr>Monte Carlo Policy Evaluation</vt:lpstr>
      <vt:lpstr>Incremental Mean</vt:lpstr>
      <vt:lpstr>Incremental Monte Carlo Updates</vt:lpstr>
      <vt:lpstr>Temporal Difference Learning</vt:lpstr>
      <vt:lpstr>Batch Learning = Limited Budget</vt:lpstr>
      <vt:lpstr>Temporal Difference (TD) vs Monte Carlo (MC)</vt:lpstr>
      <vt:lpstr>Summary of pros and cons</vt:lpstr>
      <vt:lpstr>Comparing the three models</vt:lpstr>
      <vt:lpstr>Trade-off between TD(0) and MC = TD(lambda)</vt:lpstr>
      <vt:lpstr>TD(λ) Which n value is the best? </vt:lpstr>
      <vt:lpstr>Control   Improving the policy to find optimal value-function</vt:lpstr>
      <vt:lpstr>Generalized Policy Iteration</vt:lpstr>
      <vt:lpstr>Monte Carlo Control</vt:lpstr>
      <vt:lpstr>GLIE Monte Carlo Control</vt:lpstr>
      <vt:lpstr>On-Policy versus Off-Policy Control</vt:lpstr>
      <vt:lpstr>Sarsa: On-Policy TD Control </vt:lpstr>
      <vt:lpstr>Q-Learning: off-policy TD Control</vt:lpstr>
      <vt:lpstr>Comparing Sarsa and Q-Learning</vt:lpstr>
      <vt:lpstr>Trade-off between Sarsa and Q-Learning </vt:lpstr>
      <vt:lpstr>N-Step Sarsa  TD(λ)</vt:lpstr>
      <vt:lpstr>Once more…Brief Taxonomy of RL Methods</vt:lpstr>
      <vt:lpstr>DQN - Deep Q-Network [Mnih 2013]</vt:lpstr>
      <vt:lpstr>DQN - Components [Mnih 2013]</vt:lpstr>
      <vt:lpstr>DQN – Why experience replay?</vt:lpstr>
      <vt:lpstr>DQN – Why do we need two networks?</vt:lpstr>
      <vt:lpstr>DQN – Pseudo-code</vt:lpstr>
      <vt:lpstr>DQN – Training Process</vt:lpstr>
      <vt:lpstr>Over-Estimation in Q-values</vt:lpstr>
      <vt:lpstr>Double DQN (DDQN)  [van Hasselt 2016]</vt:lpstr>
      <vt:lpstr>Double DQN – Training Process</vt:lpstr>
      <vt:lpstr>Our recent research</vt:lpstr>
      <vt:lpstr>Reinforcement Learning for Market Economy Optimization Akshay Gudi – Internship SAP &amp; SAM</vt:lpstr>
      <vt:lpstr>Reinforcement Learning for Market Economy Optimization</vt:lpstr>
      <vt:lpstr>Reinforcement Learning for Market Economy Optimization</vt:lpstr>
      <vt:lpstr>Solution – Soft Actor Critic [Haarnoja 2018]</vt:lpstr>
      <vt:lpstr>Learning intrinsic rewards with bilevel reinforcement learning Max Henry Eric Schumacher – Master Thesis at SAM</vt:lpstr>
      <vt:lpstr>Learning intrinsic rewards with bilevel reinforcement learning</vt:lpstr>
      <vt:lpstr>Intrinsic Reward DQN - IRDQN</vt:lpstr>
      <vt:lpstr>IRDQN – Pseudo-Code</vt:lpstr>
      <vt:lpstr>IRDQN – Convergence results and Sensitivity analysis</vt:lpstr>
      <vt:lpstr>Other projects</vt:lpstr>
      <vt:lpstr>Interesting lectures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21/22 Adversarial Self-Supervised Learning with Digital Twins  Lecture-3: Model-Based Reinforcement Learning</dc:title>
  <dc:creator>Christian Adriano</dc:creator>
  <cp:lastModifiedBy>Christian Adriano</cp:lastModifiedBy>
  <cp:revision>39</cp:revision>
  <dcterms:created xsi:type="dcterms:W3CDTF">2021-11-03T14:03:03Z</dcterms:created>
  <dcterms:modified xsi:type="dcterms:W3CDTF">2022-11-14T11:25:13Z</dcterms:modified>
</cp:coreProperties>
</file>